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g" ContentType="image/jpeg"/>
  <Default Extension="emf" ContentType="image/x-em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314" r:id="rId4"/>
    <p:sldId id="286" r:id="rId5"/>
    <p:sldId id="315" r:id="rId6"/>
    <p:sldId id="316" r:id="rId7"/>
    <p:sldId id="317" r:id="rId8"/>
    <p:sldId id="300" r:id="rId9"/>
    <p:sldId id="318" r:id="rId10"/>
    <p:sldId id="319" r:id="rId11"/>
    <p:sldId id="320" r:id="rId12"/>
    <p:sldId id="321" r:id="rId13"/>
    <p:sldId id="322" r:id="rId14"/>
    <p:sldId id="295" r:id="rId15"/>
    <p:sldId id="324" r:id="rId16"/>
    <p:sldId id="326" r:id="rId17"/>
    <p:sldId id="329" r:id="rId18"/>
    <p:sldId id="323" r:id="rId19"/>
    <p:sldId id="331" r:id="rId20"/>
    <p:sldId id="327" r:id="rId21"/>
    <p:sldId id="330" r:id="rId22"/>
    <p:sldId id="325" r:id="rId23"/>
    <p:sldId id="313" r:id="rId24"/>
    <p:sldId id="306" r:id="rId25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49" autoAdjust="0"/>
    <p:restoredTop sz="94660"/>
  </p:normalViewPr>
  <p:slideViewPr>
    <p:cSldViewPr snapToGrid="0">
      <p:cViewPr>
        <p:scale>
          <a:sx n="101" d="100"/>
          <a:sy n="101" d="100"/>
        </p:scale>
        <p:origin x="864" y="4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notesMaster" Target="notesMasters/notesMaster1.xml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36241F-0B04-ED49-8C95-1B9A128FB1FD}" type="datetimeFigureOut">
              <a:rPr kumimoji="1" lang="zh-TW" altLang="en-US" smtClean="0"/>
              <a:t>2019/8/20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D7B595-C0E9-7448-9D1C-B36742585F6B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29088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D7B595-C0E9-7448-9D1C-B36742585F6B}" type="slidenum">
              <a:rPr kumimoji="1" lang="zh-TW" altLang="en-US" smtClean="0"/>
              <a:t>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198945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D7B595-C0E9-7448-9D1C-B36742585F6B}" type="slidenum">
              <a:rPr kumimoji="1" lang="zh-TW" altLang="en-US" smtClean="0"/>
              <a:t>24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284652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A947F-4ADF-A743-98EC-E73783A95B9F}" type="datetime1">
              <a:rPr lang="zh-TW" altLang="en-US" smtClean="0"/>
              <a:t>2019/8/20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862486-4BB1-4FDC-ADB4-4D5FFC0E758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26767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A6A14-ECB5-2643-ACE3-D75227670FCD}" type="datetime1">
              <a:rPr lang="zh-TW" altLang="en-US" smtClean="0"/>
              <a:t>2019/8/20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862486-4BB1-4FDC-ADB4-4D5FFC0E758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511253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D19CD-1F6E-FA4E-9767-469B88DB4C55}" type="datetime1">
              <a:rPr lang="zh-TW" altLang="en-US" smtClean="0"/>
              <a:t>2019/8/20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862486-4BB1-4FDC-ADB4-4D5FFC0E758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986080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CA0037-488D-C74A-AF7D-620F3EDA77BF}" type="datetime1">
              <a:rPr lang="zh-TW" altLang="en-US" smtClean="0"/>
              <a:t>2019/8/20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862486-4BB1-4FDC-ADB4-4D5FFC0E758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890831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5D7CC-A163-724D-806C-41F27DB8A9A3}" type="datetime1">
              <a:rPr lang="zh-TW" altLang="en-US" smtClean="0"/>
              <a:t>2019/8/20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862486-4BB1-4FDC-ADB4-4D5FFC0E758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556179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EC68A-518C-4C4C-B3EE-ABEB2B6C45AA}" type="datetime1">
              <a:rPr lang="zh-TW" altLang="en-US" smtClean="0"/>
              <a:t>2019/8/20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862486-4BB1-4FDC-ADB4-4D5FFC0E758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379645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C5543-0D5D-EC4B-AB96-08162E5DDF54}" type="datetime1">
              <a:rPr lang="zh-TW" altLang="en-US" smtClean="0"/>
              <a:t>2019/8/20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862486-4BB1-4FDC-ADB4-4D5FFC0E758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493117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401DC-7BDF-F34E-8561-B4B720270A4C}" type="datetime1">
              <a:rPr lang="zh-TW" altLang="en-US" smtClean="0"/>
              <a:t>2019/8/20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862486-4BB1-4FDC-ADB4-4D5FFC0E758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994599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39927-B228-6B49-BA12-935EA8D7BD92}" type="datetime1">
              <a:rPr lang="zh-TW" altLang="en-US" smtClean="0"/>
              <a:t>2019/8/20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862486-4BB1-4FDC-ADB4-4D5FFC0E758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645967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16B78-F0A4-B24C-A067-4E425E9B9F21}" type="datetime1">
              <a:rPr lang="zh-TW" altLang="en-US" smtClean="0"/>
              <a:t>2019/8/20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862486-4BB1-4FDC-ADB4-4D5FFC0E758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186543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1F2AD0-595A-874A-90AE-E50E9A584BBC}" type="datetime1">
              <a:rPr lang="zh-TW" altLang="en-US" smtClean="0"/>
              <a:t>2019/8/20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862486-4BB1-4FDC-ADB4-4D5FFC0E758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50694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BE04DA-32C4-5B46-A5B6-5F893F1903AA}" type="datetime1">
              <a:rPr lang="zh-TW" altLang="en-US" smtClean="0"/>
              <a:t>2019/8/20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862486-4BB1-4FDC-ADB4-4D5FFC0E758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277619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jp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image" Target="../media/image6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4" Type="http://schemas.openxmlformats.org/officeDocument/2006/relationships/image" Target="../media/image90.png"/><Relationship Id="rId5" Type="http://schemas.openxmlformats.org/officeDocument/2006/relationships/image" Target="../media/image100.png"/><Relationship Id="rId6" Type="http://schemas.openxmlformats.org/officeDocument/2006/relationships/image" Target="../media/image110.png"/><Relationship Id="rId7" Type="http://schemas.openxmlformats.org/officeDocument/2006/relationships/image" Target="../media/image120.png"/><Relationship Id="rId8" Type="http://schemas.openxmlformats.org/officeDocument/2006/relationships/image" Target="../media/image13.png"/><Relationship Id="rId9" Type="http://schemas.openxmlformats.org/officeDocument/2006/relationships/image" Target="../media/image14.png"/><Relationship Id="rId10" Type="http://schemas.openxmlformats.org/officeDocument/2006/relationships/image" Target="../media/image15.png"/><Relationship Id="rId11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image" Target="../media/image20.png"/><Relationship Id="rId20" Type="http://schemas.openxmlformats.org/officeDocument/2006/relationships/image" Target="../media/image15.png"/><Relationship Id="rId21" Type="http://schemas.openxmlformats.org/officeDocument/2006/relationships/image" Target="../media/image16.png"/><Relationship Id="rId22" Type="http://schemas.openxmlformats.org/officeDocument/2006/relationships/image" Target="../media/image27.png"/><Relationship Id="rId23" Type="http://schemas.openxmlformats.org/officeDocument/2006/relationships/image" Target="../media/image28.png"/><Relationship Id="rId10" Type="http://schemas.openxmlformats.org/officeDocument/2006/relationships/image" Target="../media/image21.png"/><Relationship Id="rId11" Type="http://schemas.openxmlformats.org/officeDocument/2006/relationships/image" Target="../media/image110.png"/><Relationship Id="rId12" Type="http://schemas.openxmlformats.org/officeDocument/2006/relationships/image" Target="../media/image22.png"/><Relationship Id="rId13" Type="http://schemas.openxmlformats.org/officeDocument/2006/relationships/image" Target="../media/image120.png"/><Relationship Id="rId14" Type="http://schemas.openxmlformats.org/officeDocument/2006/relationships/image" Target="../media/image13.png"/><Relationship Id="rId15" Type="http://schemas.openxmlformats.org/officeDocument/2006/relationships/image" Target="../media/image14.png"/><Relationship Id="rId16" Type="http://schemas.openxmlformats.org/officeDocument/2006/relationships/image" Target="../media/image23.png"/><Relationship Id="rId17" Type="http://schemas.openxmlformats.org/officeDocument/2006/relationships/image" Target="../media/image24.png"/><Relationship Id="rId18" Type="http://schemas.openxmlformats.org/officeDocument/2006/relationships/image" Target="../media/image25.png"/><Relationship Id="rId19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7.png"/><Relationship Id="rId5" Type="http://schemas.openxmlformats.org/officeDocument/2006/relationships/image" Target="../media/image80.png"/><Relationship Id="rId6" Type="http://schemas.openxmlformats.org/officeDocument/2006/relationships/image" Target="../media/image90.png"/><Relationship Id="rId7" Type="http://schemas.openxmlformats.org/officeDocument/2006/relationships/image" Target="../media/image100.png"/><Relationship Id="rId8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image" Target="../media/image90.png"/><Relationship Id="rId20" Type="http://schemas.openxmlformats.org/officeDocument/2006/relationships/image" Target="../media/image24.png"/><Relationship Id="rId21" Type="http://schemas.openxmlformats.org/officeDocument/2006/relationships/image" Target="../media/image32.png"/><Relationship Id="rId22" Type="http://schemas.openxmlformats.org/officeDocument/2006/relationships/image" Target="../media/image25.png"/><Relationship Id="rId23" Type="http://schemas.openxmlformats.org/officeDocument/2006/relationships/image" Target="../media/image26.png"/><Relationship Id="rId24" Type="http://schemas.openxmlformats.org/officeDocument/2006/relationships/image" Target="../media/image15.png"/><Relationship Id="rId25" Type="http://schemas.openxmlformats.org/officeDocument/2006/relationships/image" Target="../media/image16.png"/><Relationship Id="rId26" Type="http://schemas.openxmlformats.org/officeDocument/2006/relationships/image" Target="../media/image27.png"/><Relationship Id="rId27" Type="http://schemas.openxmlformats.org/officeDocument/2006/relationships/image" Target="../media/image28.png"/><Relationship Id="rId10" Type="http://schemas.openxmlformats.org/officeDocument/2006/relationships/image" Target="../media/image100.png"/><Relationship Id="rId11" Type="http://schemas.openxmlformats.org/officeDocument/2006/relationships/image" Target="../media/image19.png"/><Relationship Id="rId12" Type="http://schemas.openxmlformats.org/officeDocument/2006/relationships/image" Target="../media/image20.png"/><Relationship Id="rId13" Type="http://schemas.openxmlformats.org/officeDocument/2006/relationships/image" Target="../media/image21.png"/><Relationship Id="rId14" Type="http://schemas.openxmlformats.org/officeDocument/2006/relationships/image" Target="../media/image110.png"/><Relationship Id="rId15" Type="http://schemas.openxmlformats.org/officeDocument/2006/relationships/image" Target="../media/image22.png"/><Relationship Id="rId16" Type="http://schemas.openxmlformats.org/officeDocument/2006/relationships/image" Target="../media/image120.png"/><Relationship Id="rId17" Type="http://schemas.openxmlformats.org/officeDocument/2006/relationships/image" Target="../media/image13.png"/><Relationship Id="rId18" Type="http://schemas.openxmlformats.org/officeDocument/2006/relationships/image" Target="../media/image14.png"/><Relationship Id="rId19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7" Type="http://schemas.openxmlformats.org/officeDocument/2006/relationships/image" Target="../media/image7.png"/><Relationship Id="rId8" Type="http://schemas.openxmlformats.org/officeDocument/2006/relationships/image" Target="../media/image8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emf"/><Relationship Id="rId3" Type="http://schemas.openxmlformats.org/officeDocument/2006/relationships/image" Target="../media/image34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Relationship Id="rId42" Type="http://schemas.openxmlformats.org/officeDocument/2006/relationships/image" Target="NUL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emf"/><Relationship Id="rId40" Type="http://schemas.openxmlformats.org/officeDocument/2006/relationships/image" Target="NUL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em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emf"/><Relationship Id="rId44" Type="http://schemas.openxmlformats.org/officeDocument/2006/relationships/image" Target="NUL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02279" y="687645"/>
            <a:ext cx="12083520" cy="1271846"/>
          </a:xfrm>
        </p:spPr>
        <p:txBody>
          <a:bodyPr>
            <a:noAutofit/>
          </a:bodyPr>
          <a:lstStyle/>
          <a:p>
            <a:r>
              <a:rPr lang="en-US" altLang="zh-TW" sz="4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CrDoCo: Pixel-level Domain Transfer with Cross-Domain Consistency</a:t>
            </a:r>
            <a:endParaRPr lang="zh-TW" altLang="en-US" sz="4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224054" y="2715552"/>
            <a:ext cx="30775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Yun-Chun </a:t>
            </a:r>
            <a:r>
              <a:rPr lang="en-US" altLang="zh-TW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Chen</a:t>
            </a:r>
            <a:r>
              <a:rPr lang="en-US" altLang="zh-TW" sz="2800" baseline="30000" dirty="0" smtClean="0">
                <a:latin typeface="Arial" panose="020B0604020202020204" pitchFamily="34" charset="0"/>
                <a:cs typeface="Arial" panose="020B0604020202020204" pitchFamily="34" charset="0"/>
              </a:rPr>
              <a:t>1,2</a:t>
            </a:r>
            <a:endParaRPr lang="zh-TW" altLang="en-US" sz="2800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3409629" y="2715552"/>
            <a:ext cx="21103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Yen-Yu Lin</a:t>
            </a:r>
            <a:r>
              <a:rPr lang="en-US" altLang="zh-TW" sz="2800" baseline="30000" dirty="0" smtClean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zh-TW" altLang="en-US" sz="2800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5932376" y="2715552"/>
            <a:ext cx="33640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Ming-Hsuan Yang</a:t>
            </a:r>
            <a:r>
              <a:rPr lang="en-US" altLang="zh-TW" sz="2800" baseline="30000" dirty="0" smtClean="0">
                <a:latin typeface="Arial" panose="020B0604020202020204" pitchFamily="34" charset="0"/>
                <a:cs typeface="Arial" panose="020B0604020202020204" pitchFamily="34" charset="0"/>
              </a:rPr>
              <a:t>3,4</a:t>
            </a:r>
            <a:endParaRPr lang="zh-TW" altLang="en-US" sz="2800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9301635" y="2701691"/>
            <a:ext cx="25779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Jia-Bin</a:t>
            </a:r>
            <a:r>
              <a:rPr lang="en-US" altLang="zh-TW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Huang</a:t>
            </a:r>
            <a:r>
              <a:rPr lang="en-US" altLang="zh-TW" sz="2800" baseline="30000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 lang="zh-TW" altLang="en-US" sz="2800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3803618" y="4036270"/>
            <a:ext cx="9316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aseline="30000" smtClean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altLang="zh-TW" sz="2400" smtClean="0">
                <a:latin typeface="Arial" panose="020B0604020202020204" pitchFamily="34" charset="0"/>
                <a:cs typeface="Arial" panose="020B0604020202020204" pitchFamily="34" charset="0"/>
              </a:rPr>
              <a:t>NTU</a:t>
            </a:r>
            <a:endParaRPr lang="en-US" altLang="zh-TW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5208046" y="4040526"/>
            <a:ext cx="18565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aseline="30000" smtClean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altLang="zh-TW" sz="2400" smtClean="0">
                <a:latin typeface="Arial" panose="020B0604020202020204" pitchFamily="34" charset="0"/>
                <a:cs typeface="Arial" panose="020B0604020202020204" pitchFamily="34" charset="0"/>
              </a:rPr>
              <a:t>UC Merced</a:t>
            </a:r>
            <a:endParaRPr lang="en-US" altLang="zh-TW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" name="圖片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73993" y="413616"/>
            <a:ext cx="2874925" cy="1114930"/>
          </a:xfrm>
          <a:prstGeom prst="rect">
            <a:avLst/>
          </a:prstGeom>
        </p:spPr>
      </p:pic>
      <p:pic>
        <p:nvPicPr>
          <p:cNvPr id="22" name="圖片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6393" y="566016"/>
            <a:ext cx="2874925" cy="1114930"/>
          </a:xfrm>
          <a:prstGeom prst="rect">
            <a:avLst/>
          </a:prstGeom>
        </p:spPr>
      </p:pic>
      <p:pic>
        <p:nvPicPr>
          <p:cNvPr id="23" name="圖片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78793" y="718416"/>
            <a:ext cx="2874925" cy="1114930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862486-4BB1-4FDC-ADB4-4D5FFC0E7586}" type="slidenum">
              <a:rPr lang="zh-TW" altLang="en-US" smtClean="0"/>
              <a:t>1</a:t>
            </a:fld>
            <a:endParaRPr lang="zh-TW" altLang="en-US"/>
          </a:p>
        </p:txBody>
      </p:sp>
      <p:sp>
        <p:nvSpPr>
          <p:cNvPr id="24" name="文字方塊 23"/>
          <p:cNvSpPr txBox="1"/>
          <p:nvPr/>
        </p:nvSpPr>
        <p:spPr>
          <a:xfrm>
            <a:off x="805819" y="4036271"/>
            <a:ext cx="25939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aseline="30000" smtClean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altLang="zh-TW" sz="2400" smtClean="0">
                <a:latin typeface="Arial" panose="020B0604020202020204" pitchFamily="34" charset="0"/>
                <a:cs typeface="Arial" panose="020B0604020202020204" pitchFamily="34" charset="0"/>
              </a:rPr>
              <a:t>Academia Sinica</a:t>
            </a:r>
            <a:endParaRPr lang="en-US" altLang="zh-TW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7537407" y="4036270"/>
            <a:ext cx="12923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aseline="30000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en-US" altLang="zh-TW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Google</a:t>
            </a:r>
            <a:endParaRPr lang="en-US" altLang="zh-TW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9301635" y="4036269"/>
            <a:ext cx="20521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aseline="30000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r>
              <a:rPr lang="en-US" altLang="zh-TW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Virginia Tech</a:t>
            </a:r>
          </a:p>
        </p:txBody>
      </p:sp>
      <p:pic>
        <p:nvPicPr>
          <p:cNvPr id="26" name="圖片 2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7130" y="5109684"/>
            <a:ext cx="2659388" cy="767423"/>
          </a:xfrm>
          <a:prstGeom prst="rect">
            <a:avLst/>
          </a:prstGeom>
        </p:spPr>
      </p:pic>
      <p:pic>
        <p:nvPicPr>
          <p:cNvPr id="27" name="圖片 2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63" t="21118" r="12132" b="21088"/>
          <a:stretch/>
        </p:blipFill>
        <p:spPr>
          <a:xfrm>
            <a:off x="9657869" y="5077069"/>
            <a:ext cx="1478280" cy="746327"/>
          </a:xfrm>
          <a:prstGeom prst="rect">
            <a:avLst/>
          </a:prstGeom>
        </p:spPr>
      </p:pic>
      <p:pic>
        <p:nvPicPr>
          <p:cNvPr id="28" name="圖片 27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463"/>
          <a:stretch/>
        </p:blipFill>
        <p:spPr>
          <a:xfrm>
            <a:off x="335247" y="5007147"/>
            <a:ext cx="1150788" cy="1209787"/>
          </a:xfrm>
          <a:prstGeom prst="rect">
            <a:avLst/>
          </a:prstGeom>
        </p:spPr>
      </p:pic>
      <p:pic>
        <p:nvPicPr>
          <p:cNvPr id="29" name="圖片 28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270"/>
          <a:stretch/>
        </p:blipFill>
        <p:spPr>
          <a:xfrm>
            <a:off x="2286094" y="4977229"/>
            <a:ext cx="1113705" cy="1239705"/>
          </a:xfrm>
          <a:prstGeom prst="rect">
            <a:avLst/>
          </a:prstGeom>
        </p:spPr>
      </p:pic>
      <p:pic>
        <p:nvPicPr>
          <p:cNvPr id="30" name="圖片 29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93" t="23354" r="16035" b="26000"/>
          <a:stretch/>
        </p:blipFill>
        <p:spPr>
          <a:xfrm>
            <a:off x="7346594" y="5146563"/>
            <a:ext cx="1861945" cy="693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097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169646" y="139566"/>
            <a:ext cx="394415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4000" dirty="0" smtClean="0"/>
              <a:t>Proposed Method</a:t>
            </a:r>
            <a:endParaRPr kumimoji="1" lang="zh-TW" altLang="en-US" sz="4000" dirty="0"/>
          </a:p>
        </p:txBody>
      </p:sp>
      <p:sp>
        <p:nvSpPr>
          <p:cNvPr id="87" name="圓角矩形 86"/>
          <p:cNvSpPr/>
          <p:nvPr/>
        </p:nvSpPr>
        <p:spPr>
          <a:xfrm>
            <a:off x="1040130" y="3784009"/>
            <a:ext cx="10088880" cy="2594149"/>
          </a:xfrm>
          <a:prstGeom prst="roundRect">
            <a:avLst/>
          </a:prstGeom>
          <a:noFill/>
          <a:ln w="38100">
            <a:solidFill>
              <a:srgbClr val="92D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8" name="圓角矩形 87"/>
          <p:cNvSpPr/>
          <p:nvPr/>
        </p:nvSpPr>
        <p:spPr>
          <a:xfrm>
            <a:off x="1060075" y="1085849"/>
            <a:ext cx="10068935" cy="2639148"/>
          </a:xfrm>
          <a:prstGeom prst="round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89" name="群組 88"/>
          <p:cNvGrpSpPr/>
          <p:nvPr/>
        </p:nvGrpSpPr>
        <p:grpSpPr>
          <a:xfrm rot="10800000">
            <a:off x="1344900" y="2562696"/>
            <a:ext cx="671896" cy="689262"/>
            <a:chOff x="-1813808" y="2181030"/>
            <a:chExt cx="944380" cy="964916"/>
          </a:xfrm>
        </p:grpSpPr>
        <p:sp>
          <p:nvSpPr>
            <p:cNvPr id="165" name="不規則四邊形 164"/>
            <p:cNvSpPr/>
            <p:nvPr/>
          </p:nvSpPr>
          <p:spPr>
            <a:xfrm>
              <a:off x="-1813808" y="2217684"/>
              <a:ext cx="944380" cy="928262"/>
            </a:xfrm>
            <a:prstGeom prst="trapezoid">
              <a:avLst/>
            </a:prstGeom>
            <a:solidFill>
              <a:schemeClr val="bg2">
                <a:lumMod val="90000"/>
              </a:schemeClr>
            </a:solidFill>
            <a:ln w="254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66" name="文字方塊 165"/>
            <p:cNvSpPr txBox="1"/>
            <p:nvPr/>
          </p:nvSpPr>
          <p:spPr>
            <a:xfrm rot="5400000">
              <a:off x="-1740333" y="2337077"/>
              <a:ext cx="857014" cy="5449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2400" dirty="0" smtClean="0"/>
                <a:t>G</a:t>
              </a:r>
              <a:r>
                <a:rPr kumimoji="1" lang="en-US" altLang="zh-TW" sz="2400" baseline="-25000" dirty="0" smtClean="0"/>
                <a:t>S-&gt;T</a:t>
              </a:r>
              <a:endParaRPr kumimoji="1" lang="zh-TW" altLang="en-US" sz="2400" dirty="0"/>
            </a:p>
          </p:txBody>
        </p:sp>
      </p:grpSp>
      <p:grpSp>
        <p:nvGrpSpPr>
          <p:cNvPr id="90" name="群組 89"/>
          <p:cNvGrpSpPr/>
          <p:nvPr/>
        </p:nvGrpSpPr>
        <p:grpSpPr>
          <a:xfrm>
            <a:off x="1442195" y="4148443"/>
            <a:ext cx="633530" cy="777227"/>
            <a:chOff x="-1488122" y="2293296"/>
            <a:chExt cx="944380" cy="1089516"/>
          </a:xfrm>
        </p:grpSpPr>
        <p:sp>
          <p:nvSpPr>
            <p:cNvPr id="163" name="不規則四邊形 162"/>
            <p:cNvSpPr/>
            <p:nvPr/>
          </p:nvSpPr>
          <p:spPr>
            <a:xfrm>
              <a:off x="-1488122" y="2413140"/>
              <a:ext cx="944380" cy="928261"/>
            </a:xfrm>
            <a:prstGeom prst="trapezoid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64" name="文字方塊 163"/>
            <p:cNvSpPr txBox="1"/>
            <p:nvPr/>
          </p:nvSpPr>
          <p:spPr>
            <a:xfrm rot="16200000">
              <a:off x="-1599675" y="2549094"/>
              <a:ext cx="1089516" cy="577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sz="2400" dirty="0"/>
                <a:t>G</a:t>
              </a:r>
              <a:r>
                <a:rPr kumimoji="1" lang="en-US" altLang="zh-TW" sz="2400" baseline="-25000" dirty="0" smtClean="0"/>
                <a:t>T-&gt;S</a:t>
              </a:r>
              <a:endParaRPr kumimoji="1" lang="zh-TW" altLang="en-US" sz="2400" dirty="0"/>
            </a:p>
          </p:txBody>
        </p:sp>
      </p:grpSp>
      <p:cxnSp>
        <p:nvCxnSpPr>
          <p:cNvPr id="91" name="曲線接點 90"/>
          <p:cNvCxnSpPr/>
          <p:nvPr/>
        </p:nvCxnSpPr>
        <p:spPr>
          <a:xfrm rot="16200000" flipH="1">
            <a:off x="1572623" y="3336130"/>
            <a:ext cx="1080058" cy="884131"/>
          </a:xfrm>
          <a:prstGeom prst="curvedConnector2">
            <a:avLst/>
          </a:prstGeom>
          <a:ln w="31750">
            <a:solidFill>
              <a:srgbClr val="0070C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曲線接點 91"/>
          <p:cNvCxnSpPr/>
          <p:nvPr/>
        </p:nvCxnSpPr>
        <p:spPr>
          <a:xfrm rot="10800000">
            <a:off x="1758960" y="4896130"/>
            <a:ext cx="801955" cy="990677"/>
          </a:xfrm>
          <a:prstGeom prst="curvedConnector2">
            <a:avLst/>
          </a:prstGeom>
          <a:ln w="31750">
            <a:solidFill>
              <a:srgbClr val="0070C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曲線接點 92"/>
          <p:cNvCxnSpPr/>
          <p:nvPr/>
        </p:nvCxnSpPr>
        <p:spPr>
          <a:xfrm rot="5400000" flipH="1" flipV="1">
            <a:off x="1630808" y="3313927"/>
            <a:ext cx="1048162" cy="791858"/>
          </a:xfrm>
          <a:prstGeom prst="curvedConnector2">
            <a:avLst/>
          </a:prstGeom>
          <a:ln w="31750">
            <a:solidFill>
              <a:srgbClr val="0070C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文字方塊 93"/>
          <p:cNvSpPr txBox="1"/>
          <p:nvPr/>
        </p:nvSpPr>
        <p:spPr>
          <a:xfrm>
            <a:off x="1146296" y="5619177"/>
            <a:ext cx="1149488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zh-TW" b="1" dirty="0" smtClean="0">
                <a:solidFill>
                  <a:srgbClr val="00B050"/>
                </a:solidFill>
              </a:rPr>
              <a:t>Target </a:t>
            </a:r>
          </a:p>
          <a:p>
            <a:pPr algn="ctr"/>
            <a:r>
              <a:rPr kumimoji="1" lang="en-US" altLang="zh-TW" b="1" dirty="0" smtClean="0">
                <a:solidFill>
                  <a:srgbClr val="00B050"/>
                </a:solidFill>
              </a:rPr>
              <a:t>Domain</a:t>
            </a:r>
            <a:endParaRPr kumimoji="1" lang="zh-TW" altLang="en-US" b="1" dirty="0">
              <a:solidFill>
                <a:srgbClr val="00B050"/>
              </a:solidFill>
            </a:endParaRPr>
          </a:p>
        </p:txBody>
      </p:sp>
      <p:cxnSp>
        <p:nvCxnSpPr>
          <p:cNvPr id="95" name="曲線接點 94"/>
          <p:cNvCxnSpPr/>
          <p:nvPr/>
        </p:nvCxnSpPr>
        <p:spPr>
          <a:xfrm rot="10800000" flipV="1">
            <a:off x="1646701" y="1639128"/>
            <a:ext cx="895403" cy="900566"/>
          </a:xfrm>
          <a:prstGeom prst="curvedConnector2">
            <a:avLst/>
          </a:prstGeom>
          <a:ln w="31750">
            <a:solidFill>
              <a:srgbClr val="0070C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文字方塊 108"/>
          <p:cNvSpPr txBox="1"/>
          <p:nvPr/>
        </p:nvSpPr>
        <p:spPr>
          <a:xfrm>
            <a:off x="1116248" y="1193316"/>
            <a:ext cx="1128281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zh-TW" b="1" dirty="0" smtClean="0">
                <a:solidFill>
                  <a:srgbClr val="FFC000"/>
                </a:solidFill>
              </a:rPr>
              <a:t>Source </a:t>
            </a:r>
          </a:p>
          <a:p>
            <a:pPr algn="ctr"/>
            <a:r>
              <a:rPr kumimoji="1" lang="en-US" altLang="zh-TW" b="1" dirty="0" smtClean="0">
                <a:solidFill>
                  <a:srgbClr val="FFC000"/>
                </a:solidFill>
              </a:rPr>
              <a:t>Domain</a:t>
            </a:r>
            <a:endParaRPr kumimoji="1" lang="zh-TW" altLang="en-US" b="1" dirty="0">
              <a:solidFill>
                <a:srgbClr val="FFC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矩形 117"/>
              <p:cNvSpPr/>
              <p:nvPr/>
            </p:nvSpPr>
            <p:spPr>
              <a:xfrm>
                <a:off x="4190680" y="4298456"/>
                <a:ext cx="692784" cy="3835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i="1" smtClean="0">
                              <a:latin typeface="Cambria Math" charset="0"/>
                              <a:ea typeface="Times" charset="0"/>
                              <a:cs typeface="Times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kumimoji="1" lang="en-US" altLang="zh-TW" sz="2400" b="0" i="1" smtClean="0">
                              <a:latin typeface="Cambria Math" charset="0"/>
                              <a:ea typeface="Times" charset="0"/>
                              <a:cs typeface="Times" charset="0"/>
                            </a:rPr>
                            <m:t>I</m:t>
                          </m:r>
                        </m:e>
                        <m:sub>
                          <m:r>
                            <a:rPr kumimoji="1" lang="en-US" altLang="zh-TW" sz="2400" b="0" i="1" dirty="0" smtClean="0">
                              <a:latin typeface="Cambria Math" charset="0"/>
                              <a:ea typeface="Times" charset="0"/>
                              <a:cs typeface="Times" charset="0"/>
                            </a:rPr>
                            <m:t>𝑆</m:t>
                          </m:r>
                          <m:r>
                            <a:rPr kumimoji="1" lang="is-IS" altLang="zh-TW" sz="2400" i="1">
                              <a:latin typeface="Cambria Math" charset="0"/>
                              <a:ea typeface="Times" charset="0"/>
                              <a:cs typeface="Times" charset="0"/>
                            </a:rPr>
                            <m:t>→</m:t>
                          </m:r>
                          <m:r>
                            <a:rPr kumimoji="1" lang="en-US" altLang="zh-TW" sz="2400" b="0" i="1" smtClean="0">
                              <a:latin typeface="Cambria Math" charset="0"/>
                              <a:ea typeface="Times" charset="0"/>
                              <a:cs typeface="Times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kumimoji="1" lang="zh-TW" altLang="en-US" sz="2400" i="1" dirty="0">
                  <a:latin typeface="Times" charset="0"/>
                  <a:ea typeface="Times" charset="0"/>
                  <a:cs typeface="Times" charset="0"/>
                </a:endParaRPr>
              </a:p>
            </p:txBody>
          </p:sp>
        </mc:Choice>
        <mc:Fallback xmlns="">
          <p:sp>
            <p:nvSpPr>
              <p:cNvPr id="118" name="矩形 1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0680" y="4298456"/>
                <a:ext cx="692784" cy="383548"/>
              </a:xfrm>
              <a:prstGeom prst="rect">
                <a:avLst/>
              </a:prstGeom>
              <a:blipFill rotWithShape="0">
                <a:blip r:embed="rId2"/>
                <a:stretch>
                  <a:fillRect l="-1754" r="-1754" b="-2222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矩形 118"/>
              <p:cNvSpPr/>
              <p:nvPr/>
            </p:nvSpPr>
            <p:spPr>
              <a:xfrm>
                <a:off x="4201150" y="3282437"/>
                <a:ext cx="709368" cy="3835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i="1" smtClean="0">
                              <a:latin typeface="Cambria Math" charset="0"/>
                              <a:ea typeface="Times" charset="0"/>
                              <a:cs typeface="Times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kumimoji="1" lang="en-US" altLang="zh-TW" sz="2400" b="0" i="1" smtClean="0">
                              <a:latin typeface="Cambria Math" charset="0"/>
                              <a:ea typeface="Times" charset="0"/>
                              <a:cs typeface="Times" charset="0"/>
                            </a:rPr>
                            <m:t>I</m:t>
                          </m:r>
                        </m:e>
                        <m:sub>
                          <m:r>
                            <a:rPr kumimoji="1" lang="en-US" altLang="zh-TW" sz="2400" b="0" i="1" dirty="0" smtClean="0">
                              <a:latin typeface="Cambria Math" charset="0"/>
                              <a:ea typeface="Times" charset="0"/>
                              <a:cs typeface="Times" charset="0"/>
                            </a:rPr>
                            <m:t>𝑇</m:t>
                          </m:r>
                          <m:r>
                            <a:rPr kumimoji="1" lang="is-IS" altLang="zh-TW" sz="2400" i="1">
                              <a:latin typeface="Cambria Math" charset="0"/>
                              <a:ea typeface="Times" charset="0"/>
                              <a:cs typeface="Times" charset="0"/>
                            </a:rPr>
                            <m:t>→</m:t>
                          </m:r>
                          <m:r>
                            <a:rPr kumimoji="1" lang="en-US" altLang="zh-TW" sz="2400" b="0" i="1" smtClean="0">
                              <a:latin typeface="Cambria Math" charset="0"/>
                              <a:ea typeface="Times" charset="0"/>
                              <a:cs typeface="Times" charset="0"/>
                            </a:rPr>
                            <m:t>𝑆</m:t>
                          </m:r>
                        </m:sub>
                      </m:sSub>
                    </m:oMath>
                  </m:oMathPara>
                </a14:m>
                <a:endParaRPr kumimoji="1" lang="zh-TW" altLang="en-US" sz="2400" i="1" dirty="0">
                  <a:latin typeface="Times" charset="0"/>
                  <a:ea typeface="Times" charset="0"/>
                  <a:cs typeface="Times" charset="0"/>
                </a:endParaRPr>
              </a:p>
            </p:txBody>
          </p:sp>
        </mc:Choice>
        <mc:Fallback xmlns="">
          <p:sp>
            <p:nvSpPr>
              <p:cNvPr id="119" name="矩形 1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1150" y="3282437"/>
                <a:ext cx="709368" cy="383548"/>
              </a:xfrm>
              <a:prstGeom prst="rect">
                <a:avLst/>
              </a:prstGeom>
              <a:blipFill rotWithShape="0">
                <a:blip r:embed="rId3"/>
                <a:stretch>
                  <a:fillRect l="-1709" r="-2564" b="-2222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矩形 119"/>
              <p:cNvSpPr/>
              <p:nvPr/>
            </p:nvSpPr>
            <p:spPr>
              <a:xfrm>
                <a:off x="4226086" y="5920320"/>
                <a:ext cx="444554" cy="3835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i="1" smtClean="0">
                              <a:latin typeface="Cambria Math" charset="0"/>
                              <a:ea typeface="Times" charset="0"/>
                              <a:cs typeface="Times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kumimoji="1" lang="en-US" altLang="zh-TW" sz="2400" b="0" i="1" smtClean="0">
                              <a:latin typeface="Cambria Math" charset="0"/>
                              <a:ea typeface="Times" charset="0"/>
                              <a:cs typeface="Times" charset="0"/>
                            </a:rPr>
                            <m:t>I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latin typeface="Cambria Math" charset="0"/>
                              <a:ea typeface="Times" charset="0"/>
                              <a:cs typeface="Times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kumimoji="1" lang="zh-TW" altLang="en-US" sz="2400" i="1" dirty="0">
                  <a:latin typeface="Times" charset="0"/>
                  <a:ea typeface="Times" charset="0"/>
                  <a:cs typeface="Times" charset="0"/>
                </a:endParaRPr>
              </a:p>
            </p:txBody>
          </p:sp>
        </mc:Choice>
        <mc:Fallback xmlns="">
          <p:sp>
            <p:nvSpPr>
              <p:cNvPr id="120" name="矩形 1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6086" y="5920320"/>
                <a:ext cx="444554" cy="383548"/>
              </a:xfrm>
              <a:prstGeom prst="rect">
                <a:avLst/>
              </a:prstGeom>
              <a:blipFill rotWithShape="0">
                <a:blip r:embed="rId4"/>
                <a:stretch>
                  <a:fillRect l="-2740" b="-2222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矩形 120"/>
              <p:cNvSpPr/>
              <p:nvPr/>
            </p:nvSpPr>
            <p:spPr>
              <a:xfrm>
                <a:off x="4226086" y="1704788"/>
                <a:ext cx="413808" cy="3835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i="1" smtClean="0">
                              <a:latin typeface="Cambria Math" charset="0"/>
                              <a:ea typeface="Times" charset="0"/>
                              <a:cs typeface="Times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kumimoji="1" lang="en-US" altLang="zh-TW" sz="2400" b="0" i="1" smtClean="0">
                              <a:latin typeface="Cambria Math" charset="0"/>
                              <a:ea typeface="Times" charset="0"/>
                              <a:cs typeface="Times" charset="0"/>
                            </a:rPr>
                            <m:t>I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latin typeface="Cambria Math" charset="0"/>
                              <a:ea typeface="Times" charset="0"/>
                              <a:cs typeface="Times" charset="0"/>
                            </a:rPr>
                            <m:t>𝑆</m:t>
                          </m:r>
                        </m:sub>
                      </m:sSub>
                    </m:oMath>
                  </m:oMathPara>
                </a14:m>
                <a:endParaRPr kumimoji="1" lang="zh-TW" altLang="en-US" sz="2400" i="1" dirty="0">
                  <a:latin typeface="Times" charset="0"/>
                  <a:ea typeface="Times" charset="0"/>
                  <a:cs typeface="Times" charset="0"/>
                </a:endParaRPr>
              </a:p>
            </p:txBody>
          </p:sp>
        </mc:Choice>
        <mc:Fallback xmlns="">
          <p:sp>
            <p:nvSpPr>
              <p:cNvPr id="121" name="矩形 1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6086" y="1704788"/>
                <a:ext cx="413808" cy="383548"/>
              </a:xfrm>
              <a:prstGeom prst="rect">
                <a:avLst/>
              </a:prstGeom>
              <a:blipFill rotWithShape="0">
                <a:blip r:embed="rId5"/>
                <a:stretch>
                  <a:fillRect l="-2941" b="-2222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8" name="上彎箭號 127"/>
          <p:cNvSpPr/>
          <p:nvPr/>
        </p:nvSpPr>
        <p:spPr>
          <a:xfrm rot="16200000" flipV="1">
            <a:off x="3721275" y="5108019"/>
            <a:ext cx="289205" cy="363411"/>
          </a:xfrm>
          <a:prstGeom prst="bentUpArrow">
            <a:avLst>
              <a:gd name="adj1" fmla="val 3703"/>
              <a:gd name="adj2" fmla="val 15972"/>
              <a:gd name="adj3" fmla="val 30533"/>
            </a:avLst>
          </a:prstGeom>
          <a:ln w="254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29" name="圓角矩形 128"/>
          <p:cNvSpPr/>
          <p:nvPr/>
        </p:nvSpPr>
        <p:spPr>
          <a:xfrm>
            <a:off x="4071771" y="4914361"/>
            <a:ext cx="788067" cy="41328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文字方塊 129"/>
              <p:cNvSpPr txBox="1"/>
              <p:nvPr/>
            </p:nvSpPr>
            <p:spPr>
              <a:xfrm>
                <a:off x="4070444" y="4923532"/>
                <a:ext cx="782190" cy="4042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160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altLang="zh-TW" sz="160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ℒ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TW" sz="160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adv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altLang="zh-TW" sz="1600" b="0" i="0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img</m:t>
                          </m:r>
                        </m:sup>
                      </m:sSubSup>
                    </m:oMath>
                  </m:oMathPara>
                </a14:m>
                <a:endParaRPr lang="zh-TW" altLang="zh-TW" sz="1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30" name="文字方塊 1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0444" y="4923532"/>
                <a:ext cx="782190" cy="404213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2" name="上彎箭號 131"/>
          <p:cNvSpPr/>
          <p:nvPr/>
        </p:nvSpPr>
        <p:spPr>
          <a:xfrm rot="5400000">
            <a:off x="3712452" y="4726582"/>
            <a:ext cx="303971" cy="363411"/>
          </a:xfrm>
          <a:prstGeom prst="bentUpArrow">
            <a:avLst>
              <a:gd name="adj1" fmla="val 3703"/>
              <a:gd name="adj2" fmla="val 15972"/>
              <a:gd name="adj3" fmla="val 30533"/>
            </a:avLst>
          </a:prstGeom>
          <a:ln w="254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40" name="上彎箭號 139"/>
          <p:cNvSpPr/>
          <p:nvPr/>
        </p:nvSpPr>
        <p:spPr>
          <a:xfrm rot="16200000" flipV="1">
            <a:off x="3715951" y="2421124"/>
            <a:ext cx="289205" cy="363411"/>
          </a:xfrm>
          <a:prstGeom prst="bentUpArrow">
            <a:avLst>
              <a:gd name="adj1" fmla="val 3703"/>
              <a:gd name="adj2" fmla="val 15972"/>
              <a:gd name="adj3" fmla="val 30533"/>
            </a:avLst>
          </a:prstGeom>
          <a:ln w="254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41" name="圓角矩形 140"/>
          <p:cNvSpPr/>
          <p:nvPr/>
        </p:nvSpPr>
        <p:spPr>
          <a:xfrm>
            <a:off x="4066447" y="2227467"/>
            <a:ext cx="788067" cy="41328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文字方塊 141"/>
              <p:cNvSpPr txBox="1"/>
              <p:nvPr/>
            </p:nvSpPr>
            <p:spPr>
              <a:xfrm>
                <a:off x="4053690" y="2213777"/>
                <a:ext cx="782190" cy="4432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ℒ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TW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adv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altLang="zh-TW" b="0" i="0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img</m:t>
                          </m:r>
                        </m:sup>
                      </m:sSubSup>
                    </m:oMath>
                  </m:oMathPara>
                </a14:m>
                <a:endParaRPr lang="zh-TW" altLang="zh-TW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42" name="文字方塊 1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3690" y="2213777"/>
                <a:ext cx="782190" cy="443263"/>
              </a:xfrm>
              <a:prstGeom prst="rect">
                <a:avLst/>
              </a:prstGeom>
              <a:blipFill rotWithShape="0">
                <a:blip r:embed="rId7"/>
                <a:stretch>
                  <a:fillRect b="-274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3" name="上彎箭號 142"/>
          <p:cNvSpPr/>
          <p:nvPr/>
        </p:nvSpPr>
        <p:spPr>
          <a:xfrm rot="5400000">
            <a:off x="3707128" y="2039688"/>
            <a:ext cx="303971" cy="363411"/>
          </a:xfrm>
          <a:prstGeom prst="bentUpArrow">
            <a:avLst>
              <a:gd name="adj1" fmla="val 3703"/>
              <a:gd name="adj2" fmla="val 15972"/>
              <a:gd name="adj3" fmla="val 30533"/>
            </a:avLst>
          </a:prstGeom>
          <a:ln w="254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144" name="圖片 14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6644" y="1190493"/>
            <a:ext cx="1688771" cy="835360"/>
          </a:xfrm>
          <a:prstGeom prst="rect">
            <a:avLst/>
          </a:prstGeom>
        </p:spPr>
      </p:pic>
      <p:pic>
        <p:nvPicPr>
          <p:cNvPr id="145" name="圖片 14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0915" y="3880302"/>
            <a:ext cx="1685232" cy="833609"/>
          </a:xfrm>
          <a:prstGeom prst="rect">
            <a:avLst/>
          </a:prstGeom>
        </p:spPr>
      </p:pic>
      <p:pic>
        <p:nvPicPr>
          <p:cNvPr id="154" name="圖片 15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3945" y="5471003"/>
            <a:ext cx="1697234" cy="839546"/>
          </a:xfrm>
          <a:prstGeom prst="rect">
            <a:avLst/>
          </a:prstGeom>
        </p:spPr>
      </p:pic>
      <p:pic>
        <p:nvPicPr>
          <p:cNvPr id="155" name="圖片 154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1665" y="2787630"/>
            <a:ext cx="1699309" cy="840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588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圓角矩形 86"/>
          <p:cNvSpPr/>
          <p:nvPr/>
        </p:nvSpPr>
        <p:spPr>
          <a:xfrm>
            <a:off x="1040130" y="3784009"/>
            <a:ext cx="10088880" cy="2594149"/>
          </a:xfrm>
          <a:prstGeom prst="roundRect">
            <a:avLst/>
          </a:prstGeom>
          <a:noFill/>
          <a:ln w="38100">
            <a:solidFill>
              <a:srgbClr val="92D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8" name="圓角矩形 87"/>
          <p:cNvSpPr/>
          <p:nvPr/>
        </p:nvSpPr>
        <p:spPr>
          <a:xfrm>
            <a:off x="1060075" y="1085849"/>
            <a:ext cx="10068935" cy="2639148"/>
          </a:xfrm>
          <a:prstGeom prst="round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89" name="群組 88"/>
          <p:cNvGrpSpPr/>
          <p:nvPr/>
        </p:nvGrpSpPr>
        <p:grpSpPr>
          <a:xfrm rot="10800000">
            <a:off x="1344900" y="2562696"/>
            <a:ext cx="671896" cy="689262"/>
            <a:chOff x="-1813808" y="2181030"/>
            <a:chExt cx="944380" cy="964916"/>
          </a:xfrm>
        </p:grpSpPr>
        <p:sp>
          <p:nvSpPr>
            <p:cNvPr id="165" name="不規則四邊形 164"/>
            <p:cNvSpPr/>
            <p:nvPr/>
          </p:nvSpPr>
          <p:spPr>
            <a:xfrm>
              <a:off x="-1813808" y="2217684"/>
              <a:ext cx="944380" cy="928262"/>
            </a:xfrm>
            <a:prstGeom prst="trapezoid">
              <a:avLst/>
            </a:prstGeom>
            <a:solidFill>
              <a:schemeClr val="bg2">
                <a:lumMod val="90000"/>
              </a:schemeClr>
            </a:solidFill>
            <a:ln w="254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66" name="文字方塊 165"/>
            <p:cNvSpPr txBox="1"/>
            <p:nvPr/>
          </p:nvSpPr>
          <p:spPr>
            <a:xfrm rot="5400000">
              <a:off x="-1740333" y="2337077"/>
              <a:ext cx="857014" cy="5449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2400" dirty="0" smtClean="0"/>
                <a:t>G</a:t>
              </a:r>
              <a:r>
                <a:rPr kumimoji="1" lang="en-US" altLang="zh-TW" sz="2400" baseline="-25000" dirty="0" smtClean="0"/>
                <a:t>S-&gt;T</a:t>
              </a:r>
              <a:endParaRPr kumimoji="1" lang="zh-TW" altLang="en-US" sz="2400" dirty="0"/>
            </a:p>
          </p:txBody>
        </p:sp>
      </p:grpSp>
      <p:grpSp>
        <p:nvGrpSpPr>
          <p:cNvPr id="90" name="群組 89"/>
          <p:cNvGrpSpPr/>
          <p:nvPr/>
        </p:nvGrpSpPr>
        <p:grpSpPr>
          <a:xfrm>
            <a:off x="1442195" y="4148443"/>
            <a:ext cx="633530" cy="777227"/>
            <a:chOff x="-1488122" y="2293296"/>
            <a:chExt cx="944380" cy="1089516"/>
          </a:xfrm>
        </p:grpSpPr>
        <p:sp>
          <p:nvSpPr>
            <p:cNvPr id="163" name="不規則四邊形 162"/>
            <p:cNvSpPr/>
            <p:nvPr/>
          </p:nvSpPr>
          <p:spPr>
            <a:xfrm>
              <a:off x="-1488122" y="2413140"/>
              <a:ext cx="944380" cy="928261"/>
            </a:xfrm>
            <a:prstGeom prst="trapezoid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64" name="文字方塊 163"/>
            <p:cNvSpPr txBox="1"/>
            <p:nvPr/>
          </p:nvSpPr>
          <p:spPr>
            <a:xfrm rot="16200000">
              <a:off x="-1599675" y="2549094"/>
              <a:ext cx="1089516" cy="577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sz="2400" dirty="0"/>
                <a:t>G</a:t>
              </a:r>
              <a:r>
                <a:rPr kumimoji="1" lang="en-US" altLang="zh-TW" sz="2400" baseline="-25000" dirty="0" smtClean="0"/>
                <a:t>T-&gt;S</a:t>
              </a:r>
              <a:endParaRPr kumimoji="1" lang="zh-TW" altLang="en-US" sz="2400" dirty="0"/>
            </a:p>
          </p:txBody>
        </p:sp>
      </p:grpSp>
      <p:cxnSp>
        <p:nvCxnSpPr>
          <p:cNvPr id="91" name="曲線接點 90"/>
          <p:cNvCxnSpPr/>
          <p:nvPr/>
        </p:nvCxnSpPr>
        <p:spPr>
          <a:xfrm rot="16200000" flipH="1">
            <a:off x="1572623" y="3336130"/>
            <a:ext cx="1080058" cy="884131"/>
          </a:xfrm>
          <a:prstGeom prst="curvedConnector2">
            <a:avLst/>
          </a:prstGeom>
          <a:ln w="31750">
            <a:solidFill>
              <a:srgbClr val="0070C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曲線接點 91"/>
          <p:cNvCxnSpPr/>
          <p:nvPr/>
        </p:nvCxnSpPr>
        <p:spPr>
          <a:xfrm rot="10800000">
            <a:off x="1758960" y="4896130"/>
            <a:ext cx="801955" cy="990677"/>
          </a:xfrm>
          <a:prstGeom prst="curvedConnector2">
            <a:avLst/>
          </a:prstGeom>
          <a:ln w="31750">
            <a:solidFill>
              <a:srgbClr val="0070C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曲線接點 92"/>
          <p:cNvCxnSpPr/>
          <p:nvPr/>
        </p:nvCxnSpPr>
        <p:spPr>
          <a:xfrm rot="5400000" flipH="1" flipV="1">
            <a:off x="1630808" y="3313927"/>
            <a:ext cx="1048162" cy="791858"/>
          </a:xfrm>
          <a:prstGeom prst="curvedConnector2">
            <a:avLst/>
          </a:prstGeom>
          <a:ln w="31750">
            <a:solidFill>
              <a:srgbClr val="0070C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文字方塊 93"/>
          <p:cNvSpPr txBox="1"/>
          <p:nvPr/>
        </p:nvSpPr>
        <p:spPr>
          <a:xfrm>
            <a:off x="1146296" y="5619177"/>
            <a:ext cx="1149488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zh-TW" b="1" dirty="0" smtClean="0">
                <a:solidFill>
                  <a:srgbClr val="00B050"/>
                </a:solidFill>
              </a:rPr>
              <a:t>Target </a:t>
            </a:r>
          </a:p>
          <a:p>
            <a:pPr algn="ctr"/>
            <a:r>
              <a:rPr kumimoji="1" lang="en-US" altLang="zh-TW" b="1" dirty="0" smtClean="0">
                <a:solidFill>
                  <a:srgbClr val="00B050"/>
                </a:solidFill>
              </a:rPr>
              <a:t>Domain</a:t>
            </a:r>
            <a:endParaRPr kumimoji="1" lang="zh-TW" altLang="en-US" b="1" dirty="0">
              <a:solidFill>
                <a:srgbClr val="00B050"/>
              </a:solidFill>
            </a:endParaRPr>
          </a:p>
        </p:txBody>
      </p:sp>
      <p:cxnSp>
        <p:nvCxnSpPr>
          <p:cNvPr id="95" name="曲線接點 94"/>
          <p:cNvCxnSpPr/>
          <p:nvPr/>
        </p:nvCxnSpPr>
        <p:spPr>
          <a:xfrm rot="10800000" flipV="1">
            <a:off x="1646701" y="1639128"/>
            <a:ext cx="895403" cy="900566"/>
          </a:xfrm>
          <a:prstGeom prst="curvedConnector2">
            <a:avLst/>
          </a:prstGeom>
          <a:ln w="31750">
            <a:solidFill>
              <a:srgbClr val="0070C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不規則四邊形 97"/>
          <p:cNvSpPr/>
          <p:nvPr/>
        </p:nvSpPr>
        <p:spPr>
          <a:xfrm rot="5400000">
            <a:off x="4950780" y="1268994"/>
            <a:ext cx="612121" cy="610290"/>
          </a:xfrm>
          <a:prstGeom prst="trapezoid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9" name="不規則四邊形 98"/>
          <p:cNvSpPr/>
          <p:nvPr/>
        </p:nvSpPr>
        <p:spPr>
          <a:xfrm rot="5400000">
            <a:off x="4950543" y="2841337"/>
            <a:ext cx="612121" cy="610290"/>
          </a:xfrm>
          <a:prstGeom prst="trapezoid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00" name="直線箭頭接點 99"/>
          <p:cNvCxnSpPr/>
          <p:nvPr/>
        </p:nvCxnSpPr>
        <p:spPr>
          <a:xfrm flipV="1">
            <a:off x="4328049" y="1628709"/>
            <a:ext cx="569828" cy="3653"/>
          </a:xfrm>
          <a:prstGeom prst="straightConnector1">
            <a:avLst/>
          </a:prstGeom>
          <a:ln w="25400">
            <a:solidFill>
              <a:srgbClr val="FFC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不規則四邊形 100"/>
          <p:cNvSpPr/>
          <p:nvPr/>
        </p:nvSpPr>
        <p:spPr>
          <a:xfrm rot="5400000">
            <a:off x="5005969" y="3969599"/>
            <a:ext cx="612121" cy="610290"/>
          </a:xfrm>
          <a:prstGeom prst="trapezoid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2" name="不規則四邊形 101"/>
          <p:cNvSpPr/>
          <p:nvPr/>
        </p:nvSpPr>
        <p:spPr>
          <a:xfrm rot="5400000">
            <a:off x="4992610" y="5536541"/>
            <a:ext cx="612121" cy="610290"/>
          </a:xfrm>
          <a:prstGeom prst="trapezoid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矩形 102"/>
              <p:cNvSpPr/>
              <p:nvPr/>
            </p:nvSpPr>
            <p:spPr>
              <a:xfrm>
                <a:off x="5039816" y="4049927"/>
                <a:ext cx="49808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zh-TW" sz="2400" b="0" i="1">
                        <a:latin typeface="Cambria Math" charset="0"/>
                        <a:ea typeface="Times" charset="0"/>
                        <a:cs typeface="Times" charset="0"/>
                      </a:rPr>
                      <m:t>𝐹</m:t>
                    </m:r>
                  </m:oMath>
                </a14:m>
                <a:r>
                  <a:rPr kumimoji="1" lang="en-US" altLang="zh-TW" sz="2400" i="1" baseline="-25000" dirty="0" smtClean="0">
                    <a:latin typeface="Times" charset="0"/>
                    <a:ea typeface="Times" charset="0"/>
                    <a:cs typeface="Times" charset="0"/>
                  </a:rPr>
                  <a:t>T</a:t>
                </a:r>
                <a:endParaRPr lang="zh-TW" altLang="en-US" sz="2400" i="1" dirty="0">
                  <a:latin typeface="Times" charset="0"/>
                  <a:ea typeface="Times" charset="0"/>
                  <a:cs typeface="Times" charset="0"/>
                </a:endParaRPr>
              </a:p>
            </p:txBody>
          </p:sp>
        </mc:Choice>
        <mc:Fallback xmlns="">
          <p:sp>
            <p:nvSpPr>
              <p:cNvPr id="103" name="矩形 10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9816" y="4049927"/>
                <a:ext cx="498085" cy="461665"/>
              </a:xfrm>
              <a:prstGeom prst="rect">
                <a:avLst/>
              </a:prstGeom>
              <a:blipFill rotWithShape="0">
                <a:blip r:embed="rId2"/>
                <a:stretch>
                  <a:fillRect l="-2469" r="-4938" b="-2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文字方塊 103"/>
              <p:cNvSpPr txBox="1"/>
              <p:nvPr/>
            </p:nvSpPr>
            <p:spPr>
              <a:xfrm>
                <a:off x="8013661" y="3277389"/>
                <a:ext cx="697254" cy="3835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i="1" smtClean="0">
                              <a:latin typeface="Cambria Math" charset="0"/>
                              <a:ea typeface="Times" charset="0"/>
                              <a:cs typeface="Times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kumimoji="1" lang="en-US" altLang="zh-TW" sz="2400" i="1" dirty="0">
                              <a:latin typeface="Times" charset="0"/>
                              <a:ea typeface="Times" charset="0"/>
                              <a:cs typeface="Times" charset="0"/>
                            </a:rPr>
                            <m:t>f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latin typeface="Cambria Math" charset="0"/>
                              <a:ea typeface="Times" charset="0"/>
                              <a:cs typeface="Times" charset="0"/>
                            </a:rPr>
                            <m:t>𝑇</m:t>
                          </m:r>
                          <m:r>
                            <a:rPr kumimoji="1" lang="is-IS" altLang="zh-TW" sz="2400" b="0" i="1" smtClean="0">
                              <a:latin typeface="Cambria Math" charset="0"/>
                              <a:ea typeface="Times" charset="0"/>
                              <a:cs typeface="Times" charset="0"/>
                            </a:rPr>
                            <m:t>→</m:t>
                          </m:r>
                          <m:r>
                            <a:rPr kumimoji="1" lang="en-US" altLang="zh-TW" sz="2400" b="0" i="1" smtClean="0">
                              <a:latin typeface="Cambria Math" charset="0"/>
                              <a:ea typeface="Times" charset="0"/>
                              <a:cs typeface="Times" charset="0"/>
                            </a:rPr>
                            <m:t>𝑆</m:t>
                          </m:r>
                        </m:sub>
                      </m:sSub>
                    </m:oMath>
                  </m:oMathPara>
                </a14:m>
                <a:endParaRPr kumimoji="1" lang="zh-TW" altLang="en-US" sz="2400" i="1" dirty="0">
                  <a:latin typeface="Times" charset="0"/>
                  <a:ea typeface="Times" charset="0"/>
                  <a:cs typeface="Times" charset="0"/>
                </a:endParaRPr>
              </a:p>
            </p:txBody>
          </p:sp>
        </mc:Choice>
        <mc:Fallback xmlns="">
          <p:sp>
            <p:nvSpPr>
              <p:cNvPr id="104" name="文字方塊 10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3661" y="3277389"/>
                <a:ext cx="697254" cy="383548"/>
              </a:xfrm>
              <a:prstGeom prst="rect">
                <a:avLst/>
              </a:prstGeom>
              <a:blipFill rotWithShape="0">
                <a:blip r:embed="rId3"/>
                <a:stretch>
                  <a:fillRect l="-7018" r="-2632" b="-3809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9" name="文字方塊 108"/>
          <p:cNvSpPr txBox="1"/>
          <p:nvPr/>
        </p:nvSpPr>
        <p:spPr>
          <a:xfrm>
            <a:off x="1116248" y="1193316"/>
            <a:ext cx="1128281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zh-TW" b="1" dirty="0" smtClean="0">
                <a:solidFill>
                  <a:srgbClr val="FFC000"/>
                </a:solidFill>
              </a:rPr>
              <a:t>Source </a:t>
            </a:r>
          </a:p>
          <a:p>
            <a:pPr algn="ctr"/>
            <a:r>
              <a:rPr kumimoji="1" lang="en-US" altLang="zh-TW" b="1" dirty="0" smtClean="0">
                <a:solidFill>
                  <a:srgbClr val="FFC000"/>
                </a:solidFill>
              </a:rPr>
              <a:t>Domain</a:t>
            </a:r>
            <a:endParaRPr kumimoji="1" lang="zh-TW" altLang="en-US" b="1" dirty="0">
              <a:solidFill>
                <a:srgbClr val="FFC000"/>
              </a:solidFill>
            </a:endParaRPr>
          </a:p>
        </p:txBody>
      </p:sp>
      <p:cxnSp>
        <p:nvCxnSpPr>
          <p:cNvPr id="110" name="直線箭頭接點 109"/>
          <p:cNvCxnSpPr/>
          <p:nvPr/>
        </p:nvCxnSpPr>
        <p:spPr>
          <a:xfrm flipV="1">
            <a:off x="4317888" y="3222122"/>
            <a:ext cx="569828" cy="3653"/>
          </a:xfrm>
          <a:prstGeom prst="straightConnector1">
            <a:avLst/>
          </a:prstGeom>
          <a:ln w="25400">
            <a:solidFill>
              <a:srgbClr val="FFC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直線箭頭接點 110"/>
          <p:cNvCxnSpPr/>
          <p:nvPr/>
        </p:nvCxnSpPr>
        <p:spPr>
          <a:xfrm flipV="1">
            <a:off x="4371199" y="5842378"/>
            <a:ext cx="569828" cy="3653"/>
          </a:xfrm>
          <a:prstGeom prst="straightConnector1">
            <a:avLst/>
          </a:prstGeom>
          <a:ln w="25400">
            <a:solidFill>
              <a:srgbClr val="00B050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線箭頭接點 111"/>
          <p:cNvCxnSpPr/>
          <p:nvPr/>
        </p:nvCxnSpPr>
        <p:spPr>
          <a:xfrm flipV="1">
            <a:off x="5637018" y="1598299"/>
            <a:ext cx="569828" cy="3653"/>
          </a:xfrm>
          <a:prstGeom prst="straightConnector1">
            <a:avLst/>
          </a:prstGeom>
          <a:ln w="25400">
            <a:solidFill>
              <a:srgbClr val="FFC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文字方塊 116"/>
          <p:cNvSpPr txBox="1"/>
          <p:nvPr/>
        </p:nvSpPr>
        <p:spPr>
          <a:xfrm>
            <a:off x="8095952" y="1744821"/>
            <a:ext cx="4258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i="1" dirty="0" err="1" smtClean="0">
                <a:latin typeface="Times" charset="0"/>
                <a:ea typeface="Times" charset="0"/>
                <a:cs typeface="Times" charset="0"/>
              </a:rPr>
              <a:t>f</a:t>
            </a:r>
            <a:r>
              <a:rPr kumimoji="1" lang="en-US" altLang="zh-TW" sz="2400" i="1" baseline="-25000" dirty="0" err="1">
                <a:latin typeface="Times" charset="0"/>
                <a:ea typeface="Times" charset="0"/>
                <a:cs typeface="Times" charset="0"/>
              </a:rPr>
              <a:t>S</a:t>
            </a:r>
            <a:endParaRPr kumimoji="1" lang="zh-TW" altLang="en-US" sz="2400" i="1" dirty="0">
              <a:latin typeface="Times" charset="0"/>
              <a:ea typeface="Times" charset="0"/>
              <a:cs typeface="Times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矩形 117"/>
              <p:cNvSpPr/>
              <p:nvPr/>
            </p:nvSpPr>
            <p:spPr>
              <a:xfrm>
                <a:off x="4190680" y="4298456"/>
                <a:ext cx="692784" cy="3835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i="1" smtClean="0">
                              <a:latin typeface="Cambria Math" charset="0"/>
                              <a:ea typeface="Times" charset="0"/>
                              <a:cs typeface="Times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kumimoji="1" lang="en-US" altLang="zh-TW" sz="2400" b="0" i="1" smtClean="0">
                              <a:latin typeface="Cambria Math" charset="0"/>
                              <a:ea typeface="Times" charset="0"/>
                              <a:cs typeface="Times" charset="0"/>
                            </a:rPr>
                            <m:t>I</m:t>
                          </m:r>
                        </m:e>
                        <m:sub>
                          <m:r>
                            <a:rPr kumimoji="1" lang="en-US" altLang="zh-TW" sz="2400" b="0" i="1" dirty="0" smtClean="0">
                              <a:latin typeface="Cambria Math" charset="0"/>
                              <a:ea typeface="Times" charset="0"/>
                              <a:cs typeface="Times" charset="0"/>
                            </a:rPr>
                            <m:t>𝑆</m:t>
                          </m:r>
                          <m:r>
                            <a:rPr kumimoji="1" lang="is-IS" altLang="zh-TW" sz="2400" i="1">
                              <a:latin typeface="Cambria Math" charset="0"/>
                              <a:ea typeface="Times" charset="0"/>
                              <a:cs typeface="Times" charset="0"/>
                            </a:rPr>
                            <m:t>→</m:t>
                          </m:r>
                          <m:r>
                            <a:rPr kumimoji="1" lang="en-US" altLang="zh-TW" sz="2400" b="0" i="1" smtClean="0">
                              <a:latin typeface="Cambria Math" charset="0"/>
                              <a:ea typeface="Times" charset="0"/>
                              <a:cs typeface="Times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kumimoji="1" lang="zh-TW" altLang="en-US" sz="2400" i="1" dirty="0">
                  <a:latin typeface="Times" charset="0"/>
                  <a:ea typeface="Times" charset="0"/>
                  <a:cs typeface="Times" charset="0"/>
                </a:endParaRPr>
              </a:p>
            </p:txBody>
          </p:sp>
        </mc:Choice>
        <mc:Fallback xmlns="">
          <p:sp>
            <p:nvSpPr>
              <p:cNvPr id="118" name="矩形 1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0680" y="4298456"/>
                <a:ext cx="692784" cy="383548"/>
              </a:xfrm>
              <a:prstGeom prst="rect">
                <a:avLst/>
              </a:prstGeom>
              <a:blipFill rotWithShape="0">
                <a:blip r:embed="rId4"/>
                <a:stretch>
                  <a:fillRect l="-1754" r="-1754" b="-2222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矩形 118"/>
              <p:cNvSpPr/>
              <p:nvPr/>
            </p:nvSpPr>
            <p:spPr>
              <a:xfrm>
                <a:off x="4201150" y="3282437"/>
                <a:ext cx="709368" cy="3835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i="1" smtClean="0">
                              <a:latin typeface="Cambria Math" charset="0"/>
                              <a:ea typeface="Times" charset="0"/>
                              <a:cs typeface="Times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kumimoji="1" lang="en-US" altLang="zh-TW" sz="2400" b="0" i="1" smtClean="0">
                              <a:latin typeface="Cambria Math" charset="0"/>
                              <a:ea typeface="Times" charset="0"/>
                              <a:cs typeface="Times" charset="0"/>
                            </a:rPr>
                            <m:t>I</m:t>
                          </m:r>
                        </m:e>
                        <m:sub>
                          <m:r>
                            <a:rPr kumimoji="1" lang="en-US" altLang="zh-TW" sz="2400" b="0" i="1" dirty="0" smtClean="0">
                              <a:latin typeface="Cambria Math" charset="0"/>
                              <a:ea typeface="Times" charset="0"/>
                              <a:cs typeface="Times" charset="0"/>
                            </a:rPr>
                            <m:t>𝑇</m:t>
                          </m:r>
                          <m:r>
                            <a:rPr kumimoji="1" lang="is-IS" altLang="zh-TW" sz="2400" i="1">
                              <a:latin typeface="Cambria Math" charset="0"/>
                              <a:ea typeface="Times" charset="0"/>
                              <a:cs typeface="Times" charset="0"/>
                            </a:rPr>
                            <m:t>→</m:t>
                          </m:r>
                          <m:r>
                            <a:rPr kumimoji="1" lang="en-US" altLang="zh-TW" sz="2400" b="0" i="1" smtClean="0">
                              <a:latin typeface="Cambria Math" charset="0"/>
                              <a:ea typeface="Times" charset="0"/>
                              <a:cs typeface="Times" charset="0"/>
                            </a:rPr>
                            <m:t>𝑆</m:t>
                          </m:r>
                        </m:sub>
                      </m:sSub>
                    </m:oMath>
                  </m:oMathPara>
                </a14:m>
                <a:endParaRPr kumimoji="1" lang="zh-TW" altLang="en-US" sz="2400" i="1" dirty="0">
                  <a:latin typeface="Times" charset="0"/>
                  <a:ea typeface="Times" charset="0"/>
                  <a:cs typeface="Times" charset="0"/>
                </a:endParaRPr>
              </a:p>
            </p:txBody>
          </p:sp>
        </mc:Choice>
        <mc:Fallback xmlns="">
          <p:sp>
            <p:nvSpPr>
              <p:cNvPr id="119" name="矩形 1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1150" y="3282437"/>
                <a:ext cx="709368" cy="383548"/>
              </a:xfrm>
              <a:prstGeom prst="rect">
                <a:avLst/>
              </a:prstGeom>
              <a:blipFill rotWithShape="0">
                <a:blip r:embed="rId5"/>
                <a:stretch>
                  <a:fillRect l="-1709" r="-2564" b="-2222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矩形 119"/>
              <p:cNvSpPr/>
              <p:nvPr/>
            </p:nvSpPr>
            <p:spPr>
              <a:xfrm>
                <a:off x="4226086" y="5920320"/>
                <a:ext cx="444554" cy="3835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i="1" smtClean="0">
                              <a:latin typeface="Cambria Math" charset="0"/>
                              <a:ea typeface="Times" charset="0"/>
                              <a:cs typeface="Times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kumimoji="1" lang="en-US" altLang="zh-TW" sz="2400" b="0" i="1" smtClean="0">
                              <a:latin typeface="Cambria Math" charset="0"/>
                              <a:ea typeface="Times" charset="0"/>
                              <a:cs typeface="Times" charset="0"/>
                            </a:rPr>
                            <m:t>I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latin typeface="Cambria Math" charset="0"/>
                              <a:ea typeface="Times" charset="0"/>
                              <a:cs typeface="Times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kumimoji="1" lang="zh-TW" altLang="en-US" sz="2400" i="1" dirty="0">
                  <a:latin typeface="Times" charset="0"/>
                  <a:ea typeface="Times" charset="0"/>
                  <a:cs typeface="Times" charset="0"/>
                </a:endParaRPr>
              </a:p>
            </p:txBody>
          </p:sp>
        </mc:Choice>
        <mc:Fallback xmlns="">
          <p:sp>
            <p:nvSpPr>
              <p:cNvPr id="120" name="矩形 1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6086" y="5920320"/>
                <a:ext cx="444554" cy="383548"/>
              </a:xfrm>
              <a:prstGeom prst="rect">
                <a:avLst/>
              </a:prstGeom>
              <a:blipFill rotWithShape="0">
                <a:blip r:embed="rId6"/>
                <a:stretch>
                  <a:fillRect l="-2740" b="-2222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矩形 120"/>
              <p:cNvSpPr/>
              <p:nvPr/>
            </p:nvSpPr>
            <p:spPr>
              <a:xfrm>
                <a:off x="4226086" y="1704788"/>
                <a:ext cx="413808" cy="3835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i="1" smtClean="0">
                              <a:latin typeface="Cambria Math" charset="0"/>
                              <a:ea typeface="Times" charset="0"/>
                              <a:cs typeface="Times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kumimoji="1" lang="en-US" altLang="zh-TW" sz="2400" b="0" i="1" smtClean="0">
                              <a:latin typeface="Cambria Math" charset="0"/>
                              <a:ea typeface="Times" charset="0"/>
                              <a:cs typeface="Times" charset="0"/>
                            </a:rPr>
                            <m:t>I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latin typeface="Cambria Math" charset="0"/>
                              <a:ea typeface="Times" charset="0"/>
                              <a:cs typeface="Times" charset="0"/>
                            </a:rPr>
                            <m:t>𝑆</m:t>
                          </m:r>
                        </m:sub>
                      </m:sSub>
                    </m:oMath>
                  </m:oMathPara>
                </a14:m>
                <a:endParaRPr kumimoji="1" lang="zh-TW" altLang="en-US" sz="2400" i="1" dirty="0">
                  <a:latin typeface="Times" charset="0"/>
                  <a:ea typeface="Times" charset="0"/>
                  <a:cs typeface="Times" charset="0"/>
                </a:endParaRPr>
              </a:p>
            </p:txBody>
          </p:sp>
        </mc:Choice>
        <mc:Fallback xmlns="">
          <p:sp>
            <p:nvSpPr>
              <p:cNvPr id="121" name="矩形 1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6086" y="1704788"/>
                <a:ext cx="413808" cy="383548"/>
              </a:xfrm>
              <a:prstGeom prst="rect">
                <a:avLst/>
              </a:prstGeom>
              <a:blipFill rotWithShape="0">
                <a:blip r:embed="rId7"/>
                <a:stretch>
                  <a:fillRect l="-2941" b="-2222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文字方塊 121"/>
              <p:cNvSpPr txBox="1"/>
              <p:nvPr/>
            </p:nvSpPr>
            <p:spPr>
              <a:xfrm>
                <a:off x="8032898" y="4389030"/>
                <a:ext cx="688046" cy="3835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i="1" smtClean="0">
                              <a:latin typeface="Cambria Math" charset="0"/>
                              <a:ea typeface="Times" charset="0"/>
                              <a:cs typeface="Times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kumimoji="1" lang="en-US" altLang="zh-TW" sz="2400" i="1" dirty="0">
                              <a:latin typeface="Times" charset="0"/>
                              <a:ea typeface="Times" charset="0"/>
                              <a:cs typeface="Times" charset="0"/>
                            </a:rPr>
                            <m:t>f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latin typeface="Cambria Math" charset="0"/>
                              <a:ea typeface="Times" charset="0"/>
                              <a:cs typeface="Times" charset="0"/>
                            </a:rPr>
                            <m:t>𝑆</m:t>
                          </m:r>
                          <m:r>
                            <a:rPr kumimoji="1" lang="is-IS" altLang="zh-TW" sz="2400" b="0" i="1" smtClean="0">
                              <a:latin typeface="Cambria Math" charset="0"/>
                              <a:ea typeface="Times" charset="0"/>
                              <a:cs typeface="Times" charset="0"/>
                            </a:rPr>
                            <m:t>→</m:t>
                          </m:r>
                          <m:r>
                            <a:rPr kumimoji="1" lang="en-US" altLang="zh-TW" sz="2400" b="0" i="1" smtClean="0">
                              <a:latin typeface="Cambria Math" charset="0"/>
                              <a:ea typeface="Times" charset="0"/>
                              <a:cs typeface="Times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kumimoji="1" lang="zh-TW" altLang="en-US" sz="2400" i="1" dirty="0">
                  <a:latin typeface="Times" charset="0"/>
                  <a:ea typeface="Times" charset="0"/>
                  <a:cs typeface="Times" charset="0"/>
                </a:endParaRPr>
              </a:p>
            </p:txBody>
          </p:sp>
        </mc:Choice>
        <mc:Fallback xmlns="">
          <p:sp>
            <p:nvSpPr>
              <p:cNvPr id="122" name="文字方塊 1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2898" y="4389030"/>
                <a:ext cx="688046" cy="383548"/>
              </a:xfrm>
              <a:prstGeom prst="rect">
                <a:avLst/>
              </a:prstGeom>
              <a:blipFill rotWithShape="0">
                <a:blip r:embed="rId8"/>
                <a:stretch>
                  <a:fillRect l="-7080" r="-1770" b="-3809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文字方塊 122"/>
              <p:cNvSpPr txBox="1"/>
              <p:nvPr/>
            </p:nvSpPr>
            <p:spPr>
              <a:xfrm>
                <a:off x="8056007" y="5955971"/>
                <a:ext cx="432438" cy="3835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i="1" smtClean="0">
                              <a:latin typeface="Cambria Math" charset="0"/>
                              <a:ea typeface="Times" charset="0"/>
                              <a:cs typeface="Times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kumimoji="1" lang="en-US" altLang="zh-TW" sz="2400" i="1" dirty="0">
                              <a:latin typeface="Times" charset="0"/>
                              <a:ea typeface="Times" charset="0"/>
                              <a:cs typeface="Times" charset="0"/>
                            </a:rPr>
                            <m:t>f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latin typeface="Cambria Math" charset="0"/>
                              <a:ea typeface="Times" charset="0"/>
                              <a:cs typeface="Times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kumimoji="1" lang="zh-TW" altLang="en-US" sz="2400" i="1" dirty="0">
                  <a:latin typeface="Times" charset="0"/>
                  <a:ea typeface="Times" charset="0"/>
                  <a:cs typeface="Times" charset="0"/>
                </a:endParaRPr>
              </a:p>
            </p:txBody>
          </p:sp>
        </mc:Choice>
        <mc:Fallback xmlns="">
          <p:sp>
            <p:nvSpPr>
              <p:cNvPr id="123" name="文字方塊 1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6007" y="5955971"/>
                <a:ext cx="432438" cy="383548"/>
              </a:xfrm>
              <a:prstGeom prst="rect">
                <a:avLst/>
              </a:prstGeom>
              <a:blipFill rotWithShape="0">
                <a:blip r:embed="rId9"/>
                <a:stretch>
                  <a:fillRect l="-11429" b="-3809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4" name="上彎箭號 123"/>
          <p:cNvSpPr/>
          <p:nvPr/>
        </p:nvSpPr>
        <p:spPr>
          <a:xfrm rot="5400000">
            <a:off x="5238634" y="4668099"/>
            <a:ext cx="496238" cy="288109"/>
          </a:xfrm>
          <a:prstGeom prst="bentUpArrow">
            <a:avLst>
              <a:gd name="adj1" fmla="val 3703"/>
              <a:gd name="adj2" fmla="val 13651"/>
              <a:gd name="adj3" fmla="val 24197"/>
            </a:avLst>
          </a:prstGeom>
          <a:ln w="254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25" name="上彎箭號 124"/>
          <p:cNvSpPr/>
          <p:nvPr/>
        </p:nvSpPr>
        <p:spPr>
          <a:xfrm rot="16200000" flipV="1">
            <a:off x="5291015" y="5230544"/>
            <a:ext cx="391475" cy="288109"/>
          </a:xfrm>
          <a:prstGeom prst="bentUpArrow">
            <a:avLst>
              <a:gd name="adj1" fmla="val 3703"/>
              <a:gd name="adj2" fmla="val 14463"/>
              <a:gd name="adj3" fmla="val 24197"/>
            </a:avLst>
          </a:prstGeom>
          <a:ln w="254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26" name="圓角矩形 125"/>
          <p:cNvSpPr/>
          <p:nvPr/>
        </p:nvSpPr>
        <p:spPr>
          <a:xfrm>
            <a:off x="5660874" y="4892859"/>
            <a:ext cx="655416" cy="41328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文字方塊 126"/>
              <p:cNvSpPr txBox="1"/>
              <p:nvPr/>
            </p:nvSpPr>
            <p:spPr>
              <a:xfrm>
                <a:off x="5684549" y="4897716"/>
                <a:ext cx="624167" cy="4031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ℒ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TW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adv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altLang="zh-TW" b="0" i="0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feat</m:t>
                          </m:r>
                        </m:sup>
                      </m:sSubSup>
                    </m:oMath>
                  </m:oMathPara>
                </a14:m>
                <a:endParaRPr lang="zh-TW" altLang="zh-TW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7" name="文字方塊 1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4549" y="4897716"/>
                <a:ext cx="624167" cy="403187"/>
              </a:xfrm>
              <a:prstGeom prst="rect">
                <a:avLst/>
              </a:prstGeom>
              <a:blipFill rotWithShape="0">
                <a:blip r:embed="rId10"/>
                <a:stretch>
                  <a:fillRect b="-298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8" name="上彎箭號 127"/>
          <p:cNvSpPr/>
          <p:nvPr/>
        </p:nvSpPr>
        <p:spPr>
          <a:xfrm rot="16200000" flipV="1">
            <a:off x="3721275" y="5108019"/>
            <a:ext cx="289205" cy="363411"/>
          </a:xfrm>
          <a:prstGeom prst="bentUpArrow">
            <a:avLst>
              <a:gd name="adj1" fmla="val 3703"/>
              <a:gd name="adj2" fmla="val 15972"/>
              <a:gd name="adj3" fmla="val 30533"/>
            </a:avLst>
          </a:prstGeom>
          <a:ln w="254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29" name="圓角矩形 128"/>
          <p:cNvSpPr/>
          <p:nvPr/>
        </p:nvSpPr>
        <p:spPr>
          <a:xfrm>
            <a:off x="4071771" y="4914361"/>
            <a:ext cx="788067" cy="41328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文字方塊 129"/>
              <p:cNvSpPr txBox="1"/>
              <p:nvPr/>
            </p:nvSpPr>
            <p:spPr>
              <a:xfrm>
                <a:off x="4070444" y="4923532"/>
                <a:ext cx="782190" cy="4042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160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altLang="zh-TW" sz="160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ℒ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TW" sz="160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adv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altLang="zh-TW" sz="1600" b="0" i="0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img</m:t>
                          </m:r>
                        </m:sup>
                      </m:sSubSup>
                    </m:oMath>
                  </m:oMathPara>
                </a14:m>
                <a:endParaRPr lang="zh-TW" altLang="zh-TW" sz="1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30" name="文字方塊 1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0444" y="4923532"/>
                <a:ext cx="782190" cy="404213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1" name="直線箭頭接點 130"/>
          <p:cNvCxnSpPr/>
          <p:nvPr/>
        </p:nvCxnSpPr>
        <p:spPr>
          <a:xfrm flipV="1">
            <a:off x="5671471" y="5830720"/>
            <a:ext cx="569828" cy="3653"/>
          </a:xfrm>
          <a:prstGeom prst="straightConnector1">
            <a:avLst/>
          </a:prstGeom>
          <a:ln w="25400">
            <a:solidFill>
              <a:srgbClr val="00B050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上彎箭號 131"/>
          <p:cNvSpPr/>
          <p:nvPr/>
        </p:nvSpPr>
        <p:spPr>
          <a:xfrm rot="5400000">
            <a:off x="3712452" y="4726582"/>
            <a:ext cx="303971" cy="363411"/>
          </a:xfrm>
          <a:prstGeom prst="bentUpArrow">
            <a:avLst>
              <a:gd name="adj1" fmla="val 3703"/>
              <a:gd name="adj2" fmla="val 15972"/>
              <a:gd name="adj3" fmla="val 30533"/>
            </a:avLst>
          </a:prstGeom>
          <a:ln w="254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33" name="直線箭頭接點 132"/>
          <p:cNvCxnSpPr/>
          <p:nvPr/>
        </p:nvCxnSpPr>
        <p:spPr>
          <a:xfrm flipV="1">
            <a:off x="4373712" y="4292145"/>
            <a:ext cx="569828" cy="3653"/>
          </a:xfrm>
          <a:prstGeom prst="straightConnector1">
            <a:avLst/>
          </a:prstGeom>
          <a:ln w="25400">
            <a:solidFill>
              <a:srgbClr val="00B050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直線箭頭接點 133"/>
          <p:cNvCxnSpPr/>
          <p:nvPr/>
        </p:nvCxnSpPr>
        <p:spPr>
          <a:xfrm flipV="1">
            <a:off x="5667235" y="4277923"/>
            <a:ext cx="569828" cy="3653"/>
          </a:xfrm>
          <a:prstGeom prst="straightConnector1">
            <a:avLst/>
          </a:prstGeom>
          <a:ln w="25400">
            <a:solidFill>
              <a:srgbClr val="00B050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直線箭頭接點 134"/>
          <p:cNvCxnSpPr/>
          <p:nvPr/>
        </p:nvCxnSpPr>
        <p:spPr>
          <a:xfrm flipV="1">
            <a:off x="5635759" y="3183081"/>
            <a:ext cx="569828" cy="3653"/>
          </a:xfrm>
          <a:prstGeom prst="straightConnector1">
            <a:avLst/>
          </a:prstGeom>
          <a:ln w="25400">
            <a:solidFill>
              <a:srgbClr val="FFC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上彎箭號 135"/>
          <p:cNvSpPr/>
          <p:nvPr/>
        </p:nvSpPr>
        <p:spPr>
          <a:xfrm rot="5400000">
            <a:off x="5223629" y="1974872"/>
            <a:ext cx="496238" cy="288109"/>
          </a:xfrm>
          <a:prstGeom prst="bentUpArrow">
            <a:avLst>
              <a:gd name="adj1" fmla="val 3703"/>
              <a:gd name="adj2" fmla="val 13651"/>
              <a:gd name="adj3" fmla="val 24197"/>
            </a:avLst>
          </a:prstGeom>
          <a:ln w="190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37" name="上彎箭號 136"/>
          <p:cNvSpPr/>
          <p:nvPr/>
        </p:nvSpPr>
        <p:spPr>
          <a:xfrm rot="16200000" flipV="1">
            <a:off x="5276011" y="2537317"/>
            <a:ext cx="391475" cy="288109"/>
          </a:xfrm>
          <a:prstGeom prst="bentUpArrow">
            <a:avLst>
              <a:gd name="adj1" fmla="val 3703"/>
              <a:gd name="adj2" fmla="val 14463"/>
              <a:gd name="adj3" fmla="val 24197"/>
            </a:avLst>
          </a:prstGeom>
          <a:ln w="190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38" name="圓角矩形 137"/>
          <p:cNvSpPr/>
          <p:nvPr/>
        </p:nvSpPr>
        <p:spPr>
          <a:xfrm>
            <a:off x="5645869" y="2199632"/>
            <a:ext cx="655416" cy="41328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文字方塊 138"/>
              <p:cNvSpPr txBox="1"/>
              <p:nvPr/>
            </p:nvSpPr>
            <p:spPr>
              <a:xfrm>
                <a:off x="5669545" y="2204488"/>
                <a:ext cx="624167" cy="4031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ℒ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TW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adv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altLang="zh-TW" b="0" i="0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feat</m:t>
                          </m:r>
                        </m:sup>
                      </m:sSubSup>
                    </m:oMath>
                  </m:oMathPara>
                </a14:m>
                <a:endParaRPr lang="zh-TW" altLang="zh-TW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39" name="文字方塊 1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9545" y="2204488"/>
                <a:ext cx="624167" cy="403187"/>
              </a:xfrm>
              <a:prstGeom prst="rect">
                <a:avLst/>
              </a:prstGeom>
              <a:blipFill rotWithShape="0">
                <a:blip r:embed="rId12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0" name="上彎箭號 139"/>
          <p:cNvSpPr/>
          <p:nvPr/>
        </p:nvSpPr>
        <p:spPr>
          <a:xfrm rot="16200000" flipV="1">
            <a:off x="3715951" y="2421124"/>
            <a:ext cx="289205" cy="363411"/>
          </a:xfrm>
          <a:prstGeom prst="bentUpArrow">
            <a:avLst>
              <a:gd name="adj1" fmla="val 3703"/>
              <a:gd name="adj2" fmla="val 15972"/>
              <a:gd name="adj3" fmla="val 30533"/>
            </a:avLst>
          </a:prstGeom>
          <a:ln w="254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41" name="圓角矩形 140"/>
          <p:cNvSpPr/>
          <p:nvPr/>
        </p:nvSpPr>
        <p:spPr>
          <a:xfrm>
            <a:off x="4066447" y="2227467"/>
            <a:ext cx="788067" cy="41328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文字方塊 141"/>
              <p:cNvSpPr txBox="1"/>
              <p:nvPr/>
            </p:nvSpPr>
            <p:spPr>
              <a:xfrm>
                <a:off x="4053690" y="2213777"/>
                <a:ext cx="782190" cy="4432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ℒ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TW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adv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altLang="zh-TW" b="0" i="0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img</m:t>
                          </m:r>
                        </m:sup>
                      </m:sSubSup>
                    </m:oMath>
                  </m:oMathPara>
                </a14:m>
                <a:endParaRPr lang="zh-TW" altLang="zh-TW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42" name="文字方塊 1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3690" y="2213777"/>
                <a:ext cx="782190" cy="443263"/>
              </a:xfrm>
              <a:prstGeom prst="rect">
                <a:avLst/>
              </a:prstGeom>
              <a:blipFill rotWithShape="0">
                <a:blip r:embed="rId13"/>
                <a:stretch>
                  <a:fillRect b="-274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3" name="上彎箭號 142"/>
          <p:cNvSpPr/>
          <p:nvPr/>
        </p:nvSpPr>
        <p:spPr>
          <a:xfrm rot="5400000">
            <a:off x="3707128" y="2039688"/>
            <a:ext cx="303971" cy="363411"/>
          </a:xfrm>
          <a:prstGeom prst="bentUpArrow">
            <a:avLst>
              <a:gd name="adj1" fmla="val 3703"/>
              <a:gd name="adj2" fmla="val 15972"/>
              <a:gd name="adj3" fmla="val 30533"/>
            </a:avLst>
          </a:prstGeom>
          <a:ln w="254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144" name="圖片 143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6644" y="1190493"/>
            <a:ext cx="1688771" cy="835360"/>
          </a:xfrm>
          <a:prstGeom prst="rect">
            <a:avLst/>
          </a:prstGeom>
        </p:spPr>
      </p:pic>
      <p:pic>
        <p:nvPicPr>
          <p:cNvPr id="145" name="圖片 144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0915" y="3880302"/>
            <a:ext cx="1685232" cy="833609"/>
          </a:xfrm>
          <a:prstGeom prst="rect">
            <a:avLst/>
          </a:prstGeom>
        </p:spPr>
      </p:pic>
      <p:pic>
        <p:nvPicPr>
          <p:cNvPr id="146" name="圖片 145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2421" y="2733390"/>
            <a:ext cx="1673392" cy="827752"/>
          </a:xfrm>
          <a:prstGeom prst="rect">
            <a:avLst/>
          </a:prstGeom>
        </p:spPr>
      </p:pic>
      <p:pic>
        <p:nvPicPr>
          <p:cNvPr id="147" name="圖片 146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6125" y="5407926"/>
            <a:ext cx="1682141" cy="832081"/>
          </a:xfrm>
          <a:prstGeom prst="rect">
            <a:avLst/>
          </a:prstGeom>
        </p:spPr>
      </p:pic>
      <p:pic>
        <p:nvPicPr>
          <p:cNvPr id="149" name="圖片 148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5117" y="1190493"/>
            <a:ext cx="1688771" cy="835360"/>
          </a:xfrm>
          <a:prstGeom prst="rect">
            <a:avLst/>
          </a:prstGeom>
        </p:spPr>
      </p:pic>
      <p:pic>
        <p:nvPicPr>
          <p:cNvPr id="150" name="圖片 149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2422" y="3885526"/>
            <a:ext cx="1672342" cy="827233"/>
          </a:xfrm>
          <a:prstGeom prst="rect">
            <a:avLst/>
          </a:prstGeom>
        </p:spPr>
      </p:pic>
      <p:pic>
        <p:nvPicPr>
          <p:cNvPr id="154" name="圖片 153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3945" y="5471003"/>
            <a:ext cx="1697234" cy="839546"/>
          </a:xfrm>
          <a:prstGeom prst="rect">
            <a:avLst/>
          </a:prstGeom>
        </p:spPr>
      </p:pic>
      <p:pic>
        <p:nvPicPr>
          <p:cNvPr id="155" name="圖片 154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1665" y="2787630"/>
            <a:ext cx="1699309" cy="84057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矩形 155"/>
              <p:cNvSpPr/>
              <p:nvPr/>
            </p:nvSpPr>
            <p:spPr>
              <a:xfrm>
                <a:off x="5042343" y="5609937"/>
                <a:ext cx="49808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zh-TW" sz="2400" b="0" i="1">
                        <a:latin typeface="Cambria Math" charset="0"/>
                        <a:ea typeface="Times" charset="0"/>
                        <a:cs typeface="Times" charset="0"/>
                      </a:rPr>
                      <m:t>𝐹</m:t>
                    </m:r>
                  </m:oMath>
                </a14:m>
                <a:r>
                  <a:rPr kumimoji="1" lang="en-US" altLang="zh-TW" sz="2400" i="1" baseline="-25000" dirty="0" smtClean="0">
                    <a:latin typeface="Times" charset="0"/>
                    <a:ea typeface="Times" charset="0"/>
                    <a:cs typeface="Times" charset="0"/>
                  </a:rPr>
                  <a:t>T</a:t>
                </a:r>
                <a:endParaRPr lang="zh-TW" altLang="en-US" sz="2400" i="1" dirty="0">
                  <a:latin typeface="Times" charset="0"/>
                  <a:ea typeface="Times" charset="0"/>
                  <a:cs typeface="Times" charset="0"/>
                </a:endParaRPr>
              </a:p>
            </p:txBody>
          </p:sp>
        </mc:Choice>
        <mc:Fallback xmlns="">
          <p:sp>
            <p:nvSpPr>
              <p:cNvPr id="156" name="矩形 15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2343" y="5609937"/>
                <a:ext cx="498085" cy="461665"/>
              </a:xfrm>
              <a:prstGeom prst="rect">
                <a:avLst/>
              </a:prstGeom>
              <a:blipFill rotWithShape="0">
                <a:blip r:embed="rId22"/>
                <a:stretch>
                  <a:fillRect l="-2439" r="-4878" b="-2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7" name="矩形 156"/>
              <p:cNvSpPr/>
              <p:nvPr/>
            </p:nvSpPr>
            <p:spPr>
              <a:xfrm>
                <a:off x="4995356" y="2919092"/>
                <a:ext cx="48686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zh-TW" sz="2400" b="0" i="1" smtClean="0">
                        <a:latin typeface="Cambria Math" charset="0"/>
                        <a:ea typeface="Times" charset="0"/>
                        <a:cs typeface="Times" charset="0"/>
                      </a:rPr>
                      <m:t>𝐹</m:t>
                    </m:r>
                  </m:oMath>
                </a14:m>
                <a:r>
                  <a:rPr lang="en-US" altLang="zh-TW" sz="2400" i="1" baseline="-25000" dirty="0" smtClean="0">
                    <a:latin typeface="Times" charset="0"/>
                    <a:ea typeface="Times" charset="0"/>
                    <a:cs typeface="Times" charset="0"/>
                  </a:rPr>
                  <a:t>S</a:t>
                </a:r>
                <a:endParaRPr lang="zh-TW" altLang="en-US" sz="2400" i="1" dirty="0">
                  <a:latin typeface="Times" charset="0"/>
                  <a:ea typeface="Times" charset="0"/>
                  <a:cs typeface="Times" charset="0"/>
                </a:endParaRPr>
              </a:p>
            </p:txBody>
          </p:sp>
        </mc:Choice>
        <mc:Fallback xmlns="">
          <p:sp>
            <p:nvSpPr>
              <p:cNvPr id="157" name="矩形 15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5356" y="2919092"/>
                <a:ext cx="486865" cy="461665"/>
              </a:xfrm>
              <a:prstGeom prst="rect">
                <a:avLst/>
              </a:prstGeom>
              <a:blipFill rotWithShape="0">
                <a:blip r:embed="rId23"/>
                <a:stretch>
                  <a:fillRect l="-2500" r="-6250" b="-2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8" name="矩形 157"/>
              <p:cNvSpPr/>
              <p:nvPr/>
            </p:nvSpPr>
            <p:spPr>
              <a:xfrm>
                <a:off x="4995356" y="1321568"/>
                <a:ext cx="48686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zh-TW" sz="2400" b="0" i="1" smtClean="0">
                        <a:latin typeface="Cambria Math" charset="0"/>
                        <a:ea typeface="Times" charset="0"/>
                        <a:cs typeface="Times" charset="0"/>
                      </a:rPr>
                      <m:t>𝐹</m:t>
                    </m:r>
                  </m:oMath>
                </a14:m>
                <a:r>
                  <a:rPr lang="en-US" altLang="zh-TW" sz="2400" i="1" baseline="-25000" dirty="0" smtClean="0">
                    <a:latin typeface="Times" charset="0"/>
                    <a:ea typeface="Times" charset="0"/>
                    <a:cs typeface="Times" charset="0"/>
                  </a:rPr>
                  <a:t>S</a:t>
                </a:r>
                <a:endParaRPr lang="zh-TW" altLang="en-US" sz="2400" i="1" dirty="0">
                  <a:latin typeface="Times" charset="0"/>
                  <a:ea typeface="Times" charset="0"/>
                  <a:cs typeface="Times" charset="0"/>
                </a:endParaRPr>
              </a:p>
            </p:txBody>
          </p:sp>
        </mc:Choice>
        <mc:Fallback xmlns="">
          <p:sp>
            <p:nvSpPr>
              <p:cNvPr id="158" name="矩形 15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5356" y="1321568"/>
                <a:ext cx="486865" cy="461665"/>
              </a:xfrm>
              <a:prstGeom prst="rect">
                <a:avLst/>
              </a:prstGeom>
              <a:blipFill rotWithShape="0">
                <a:blip r:embed="rId23"/>
                <a:stretch>
                  <a:fillRect l="-2500" r="-6250" b="-2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文字方塊 64"/>
          <p:cNvSpPr txBox="1"/>
          <p:nvPr/>
        </p:nvSpPr>
        <p:spPr>
          <a:xfrm>
            <a:off x="169646" y="139566"/>
            <a:ext cx="394415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4000" dirty="0" smtClean="0"/>
              <a:t>Proposed Method</a:t>
            </a:r>
            <a:endParaRPr kumimoji="1" lang="zh-TW" altLang="en-US" sz="4000" dirty="0"/>
          </a:p>
        </p:txBody>
      </p:sp>
    </p:spTree>
    <p:extLst>
      <p:ext uri="{BB962C8B-B14F-4D97-AF65-F5344CB8AC3E}">
        <p14:creationId xmlns:p14="http://schemas.microsoft.com/office/powerpoint/2010/main" val="181623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圓角矩形 86"/>
          <p:cNvSpPr/>
          <p:nvPr/>
        </p:nvSpPr>
        <p:spPr>
          <a:xfrm>
            <a:off x="1040130" y="3784009"/>
            <a:ext cx="10088880" cy="2594149"/>
          </a:xfrm>
          <a:prstGeom prst="roundRect">
            <a:avLst/>
          </a:prstGeom>
          <a:noFill/>
          <a:ln w="38100">
            <a:solidFill>
              <a:srgbClr val="92D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8" name="圓角矩形 87"/>
          <p:cNvSpPr/>
          <p:nvPr/>
        </p:nvSpPr>
        <p:spPr>
          <a:xfrm>
            <a:off x="1060075" y="1085849"/>
            <a:ext cx="10068935" cy="2639148"/>
          </a:xfrm>
          <a:prstGeom prst="round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89" name="群組 88"/>
          <p:cNvGrpSpPr/>
          <p:nvPr/>
        </p:nvGrpSpPr>
        <p:grpSpPr>
          <a:xfrm rot="10800000">
            <a:off x="1344900" y="2562696"/>
            <a:ext cx="671896" cy="689262"/>
            <a:chOff x="-1813808" y="2181030"/>
            <a:chExt cx="944380" cy="964916"/>
          </a:xfrm>
        </p:grpSpPr>
        <p:sp>
          <p:nvSpPr>
            <p:cNvPr id="165" name="不規則四邊形 164"/>
            <p:cNvSpPr/>
            <p:nvPr/>
          </p:nvSpPr>
          <p:spPr>
            <a:xfrm>
              <a:off x="-1813808" y="2217684"/>
              <a:ext cx="944380" cy="928262"/>
            </a:xfrm>
            <a:prstGeom prst="trapezoid">
              <a:avLst/>
            </a:prstGeom>
            <a:solidFill>
              <a:schemeClr val="bg2">
                <a:lumMod val="90000"/>
              </a:schemeClr>
            </a:solidFill>
            <a:ln w="254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66" name="文字方塊 165"/>
            <p:cNvSpPr txBox="1"/>
            <p:nvPr/>
          </p:nvSpPr>
          <p:spPr>
            <a:xfrm rot="5400000">
              <a:off x="-1740333" y="2337077"/>
              <a:ext cx="857014" cy="5449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2400" dirty="0" smtClean="0"/>
                <a:t>G</a:t>
              </a:r>
              <a:r>
                <a:rPr kumimoji="1" lang="en-US" altLang="zh-TW" sz="2400" baseline="-25000" dirty="0" smtClean="0"/>
                <a:t>S-&gt;T</a:t>
              </a:r>
              <a:endParaRPr kumimoji="1" lang="zh-TW" altLang="en-US" sz="2400" dirty="0"/>
            </a:p>
          </p:txBody>
        </p:sp>
      </p:grpSp>
      <p:grpSp>
        <p:nvGrpSpPr>
          <p:cNvPr id="90" name="群組 89"/>
          <p:cNvGrpSpPr/>
          <p:nvPr/>
        </p:nvGrpSpPr>
        <p:grpSpPr>
          <a:xfrm>
            <a:off x="1442195" y="4148443"/>
            <a:ext cx="633530" cy="777227"/>
            <a:chOff x="-1488122" y="2293296"/>
            <a:chExt cx="944380" cy="1089516"/>
          </a:xfrm>
        </p:grpSpPr>
        <p:sp>
          <p:nvSpPr>
            <p:cNvPr id="163" name="不規則四邊形 162"/>
            <p:cNvSpPr/>
            <p:nvPr/>
          </p:nvSpPr>
          <p:spPr>
            <a:xfrm>
              <a:off x="-1488122" y="2413140"/>
              <a:ext cx="944380" cy="928261"/>
            </a:xfrm>
            <a:prstGeom prst="trapezoid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64" name="文字方塊 163"/>
            <p:cNvSpPr txBox="1"/>
            <p:nvPr/>
          </p:nvSpPr>
          <p:spPr>
            <a:xfrm rot="16200000">
              <a:off x="-1599675" y="2549094"/>
              <a:ext cx="1089516" cy="577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sz="2400" dirty="0"/>
                <a:t>G</a:t>
              </a:r>
              <a:r>
                <a:rPr kumimoji="1" lang="en-US" altLang="zh-TW" sz="2400" baseline="-25000" dirty="0" smtClean="0"/>
                <a:t>T-&gt;S</a:t>
              </a:r>
              <a:endParaRPr kumimoji="1" lang="zh-TW" altLang="en-US" sz="2400" dirty="0"/>
            </a:p>
          </p:txBody>
        </p:sp>
      </p:grpSp>
      <p:cxnSp>
        <p:nvCxnSpPr>
          <p:cNvPr id="91" name="曲線接點 90"/>
          <p:cNvCxnSpPr/>
          <p:nvPr/>
        </p:nvCxnSpPr>
        <p:spPr>
          <a:xfrm rot="16200000" flipH="1">
            <a:off x="1572623" y="3336130"/>
            <a:ext cx="1080058" cy="884131"/>
          </a:xfrm>
          <a:prstGeom prst="curvedConnector2">
            <a:avLst/>
          </a:prstGeom>
          <a:ln w="31750">
            <a:solidFill>
              <a:srgbClr val="0070C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曲線接點 91"/>
          <p:cNvCxnSpPr>
            <a:endCxn id="160" idx="2"/>
          </p:cNvCxnSpPr>
          <p:nvPr/>
        </p:nvCxnSpPr>
        <p:spPr>
          <a:xfrm rot="10800000">
            <a:off x="1758960" y="4896130"/>
            <a:ext cx="801955" cy="990677"/>
          </a:xfrm>
          <a:prstGeom prst="curvedConnector2">
            <a:avLst/>
          </a:prstGeom>
          <a:ln w="31750">
            <a:solidFill>
              <a:srgbClr val="0070C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曲線接點 92"/>
          <p:cNvCxnSpPr>
            <a:stCxn id="160" idx="0"/>
          </p:cNvCxnSpPr>
          <p:nvPr/>
        </p:nvCxnSpPr>
        <p:spPr>
          <a:xfrm rot="5400000" flipH="1" flipV="1">
            <a:off x="1630808" y="3313927"/>
            <a:ext cx="1048162" cy="791858"/>
          </a:xfrm>
          <a:prstGeom prst="curvedConnector2">
            <a:avLst/>
          </a:prstGeom>
          <a:ln w="31750">
            <a:solidFill>
              <a:srgbClr val="0070C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文字方塊 93"/>
          <p:cNvSpPr txBox="1"/>
          <p:nvPr/>
        </p:nvSpPr>
        <p:spPr>
          <a:xfrm>
            <a:off x="1146296" y="5619177"/>
            <a:ext cx="1149488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zh-TW" b="1" dirty="0" smtClean="0">
                <a:solidFill>
                  <a:srgbClr val="00B050"/>
                </a:solidFill>
              </a:rPr>
              <a:t>Target </a:t>
            </a:r>
          </a:p>
          <a:p>
            <a:pPr algn="ctr"/>
            <a:r>
              <a:rPr kumimoji="1" lang="en-US" altLang="zh-TW" b="1" dirty="0" smtClean="0">
                <a:solidFill>
                  <a:srgbClr val="00B050"/>
                </a:solidFill>
              </a:rPr>
              <a:t>Domain</a:t>
            </a:r>
            <a:endParaRPr kumimoji="1" lang="zh-TW" altLang="en-US" b="1" dirty="0">
              <a:solidFill>
                <a:srgbClr val="00B050"/>
              </a:solidFill>
            </a:endParaRPr>
          </a:p>
        </p:txBody>
      </p:sp>
      <p:cxnSp>
        <p:nvCxnSpPr>
          <p:cNvPr id="95" name="曲線接點 94"/>
          <p:cNvCxnSpPr/>
          <p:nvPr/>
        </p:nvCxnSpPr>
        <p:spPr>
          <a:xfrm rot="10800000" flipV="1">
            <a:off x="1646701" y="1639128"/>
            <a:ext cx="895403" cy="900566"/>
          </a:xfrm>
          <a:prstGeom prst="curvedConnector2">
            <a:avLst/>
          </a:prstGeom>
          <a:ln w="31750">
            <a:solidFill>
              <a:srgbClr val="0070C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圓角矩形 95"/>
          <p:cNvSpPr/>
          <p:nvPr/>
        </p:nvSpPr>
        <p:spPr>
          <a:xfrm>
            <a:off x="8640127" y="4744406"/>
            <a:ext cx="972995" cy="45149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文字方塊 96"/>
              <p:cNvSpPr txBox="1"/>
              <p:nvPr/>
            </p:nvSpPr>
            <p:spPr>
              <a:xfrm>
                <a:off x="8681990" y="4788859"/>
                <a:ext cx="8985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zh-TW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ℒ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TW" b="0" i="0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consis</m:t>
                          </m:r>
                        </m:sub>
                      </m:sSub>
                    </m:oMath>
                  </m:oMathPara>
                </a14:m>
                <a:endParaRPr lang="zh-TW" altLang="zh-TW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7" name="文字方塊 9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1990" y="4788859"/>
                <a:ext cx="898516" cy="369332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8" name="不規則四邊形 97"/>
          <p:cNvSpPr/>
          <p:nvPr/>
        </p:nvSpPr>
        <p:spPr>
          <a:xfrm rot="5400000">
            <a:off x="4950780" y="1268994"/>
            <a:ext cx="612121" cy="610290"/>
          </a:xfrm>
          <a:prstGeom prst="trapezoid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9" name="不規則四邊形 98"/>
          <p:cNvSpPr/>
          <p:nvPr/>
        </p:nvSpPr>
        <p:spPr>
          <a:xfrm rot="5400000">
            <a:off x="4950543" y="2841337"/>
            <a:ext cx="612121" cy="610290"/>
          </a:xfrm>
          <a:prstGeom prst="trapezoid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00" name="直線箭頭接點 99"/>
          <p:cNvCxnSpPr/>
          <p:nvPr/>
        </p:nvCxnSpPr>
        <p:spPr>
          <a:xfrm flipV="1">
            <a:off x="4328049" y="1628709"/>
            <a:ext cx="569828" cy="3653"/>
          </a:xfrm>
          <a:prstGeom prst="straightConnector1">
            <a:avLst/>
          </a:prstGeom>
          <a:ln w="25400">
            <a:solidFill>
              <a:srgbClr val="FFC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不規則四邊形 100"/>
          <p:cNvSpPr/>
          <p:nvPr/>
        </p:nvSpPr>
        <p:spPr>
          <a:xfrm rot="5400000">
            <a:off x="5005969" y="3969599"/>
            <a:ext cx="612121" cy="610290"/>
          </a:xfrm>
          <a:prstGeom prst="trapezoid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2" name="不規則四邊形 101"/>
          <p:cNvSpPr/>
          <p:nvPr/>
        </p:nvSpPr>
        <p:spPr>
          <a:xfrm rot="5400000">
            <a:off x="4992610" y="5536541"/>
            <a:ext cx="612121" cy="610290"/>
          </a:xfrm>
          <a:prstGeom prst="trapezoid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矩形 102"/>
              <p:cNvSpPr/>
              <p:nvPr/>
            </p:nvSpPr>
            <p:spPr>
              <a:xfrm>
                <a:off x="5039816" y="4049927"/>
                <a:ext cx="49808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zh-TW" sz="2400" b="0" i="1">
                        <a:latin typeface="Cambria Math" charset="0"/>
                        <a:ea typeface="Times" charset="0"/>
                        <a:cs typeface="Times" charset="0"/>
                      </a:rPr>
                      <m:t>𝐹</m:t>
                    </m:r>
                  </m:oMath>
                </a14:m>
                <a:r>
                  <a:rPr kumimoji="1" lang="en-US" altLang="zh-TW" sz="2400" i="1" baseline="-25000" dirty="0" smtClean="0">
                    <a:latin typeface="Times" charset="0"/>
                    <a:ea typeface="Times" charset="0"/>
                    <a:cs typeface="Times" charset="0"/>
                  </a:rPr>
                  <a:t>T</a:t>
                </a:r>
                <a:endParaRPr lang="zh-TW" altLang="en-US" sz="2400" i="1" dirty="0">
                  <a:latin typeface="Times" charset="0"/>
                  <a:ea typeface="Times" charset="0"/>
                  <a:cs typeface="Times" charset="0"/>
                </a:endParaRPr>
              </a:p>
            </p:txBody>
          </p:sp>
        </mc:Choice>
        <mc:Fallback xmlns="">
          <p:sp>
            <p:nvSpPr>
              <p:cNvPr id="103" name="矩形 10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9816" y="4049927"/>
                <a:ext cx="498085" cy="461665"/>
              </a:xfrm>
              <a:prstGeom prst="rect">
                <a:avLst/>
              </a:prstGeom>
              <a:blipFill rotWithShape="0">
                <a:blip r:embed="rId3"/>
                <a:stretch>
                  <a:fillRect l="-2469" r="-4938" b="-2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文字方塊 103"/>
              <p:cNvSpPr txBox="1"/>
              <p:nvPr/>
            </p:nvSpPr>
            <p:spPr>
              <a:xfrm>
                <a:off x="8013661" y="3277389"/>
                <a:ext cx="697254" cy="3835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i="1" smtClean="0">
                              <a:latin typeface="Cambria Math" charset="0"/>
                              <a:ea typeface="Times" charset="0"/>
                              <a:cs typeface="Times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kumimoji="1" lang="en-US" altLang="zh-TW" sz="2400" i="1" dirty="0">
                              <a:latin typeface="Times" charset="0"/>
                              <a:ea typeface="Times" charset="0"/>
                              <a:cs typeface="Times" charset="0"/>
                            </a:rPr>
                            <m:t>f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latin typeface="Cambria Math" charset="0"/>
                              <a:ea typeface="Times" charset="0"/>
                              <a:cs typeface="Times" charset="0"/>
                            </a:rPr>
                            <m:t>𝑇</m:t>
                          </m:r>
                          <m:r>
                            <a:rPr kumimoji="1" lang="is-IS" altLang="zh-TW" sz="2400" b="0" i="1" smtClean="0">
                              <a:latin typeface="Cambria Math" charset="0"/>
                              <a:ea typeface="Times" charset="0"/>
                              <a:cs typeface="Times" charset="0"/>
                            </a:rPr>
                            <m:t>→</m:t>
                          </m:r>
                          <m:r>
                            <a:rPr kumimoji="1" lang="en-US" altLang="zh-TW" sz="2400" b="0" i="1" smtClean="0">
                              <a:latin typeface="Cambria Math" charset="0"/>
                              <a:ea typeface="Times" charset="0"/>
                              <a:cs typeface="Times" charset="0"/>
                            </a:rPr>
                            <m:t>𝑆</m:t>
                          </m:r>
                        </m:sub>
                      </m:sSub>
                    </m:oMath>
                  </m:oMathPara>
                </a14:m>
                <a:endParaRPr kumimoji="1" lang="zh-TW" altLang="en-US" sz="2400" i="1" dirty="0">
                  <a:latin typeface="Times" charset="0"/>
                  <a:ea typeface="Times" charset="0"/>
                  <a:cs typeface="Times" charset="0"/>
                </a:endParaRPr>
              </a:p>
            </p:txBody>
          </p:sp>
        </mc:Choice>
        <mc:Fallback xmlns="">
          <p:sp>
            <p:nvSpPr>
              <p:cNvPr id="104" name="文字方塊 10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3661" y="3277389"/>
                <a:ext cx="697254" cy="383548"/>
              </a:xfrm>
              <a:prstGeom prst="rect">
                <a:avLst/>
              </a:prstGeom>
              <a:blipFill rotWithShape="0">
                <a:blip r:embed="rId4"/>
                <a:stretch>
                  <a:fillRect l="-7018" r="-2632" b="-3809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5" name="群組 104"/>
          <p:cNvGrpSpPr/>
          <p:nvPr/>
        </p:nvGrpSpPr>
        <p:grpSpPr>
          <a:xfrm rot="16200000" flipV="1">
            <a:off x="8250736" y="5077532"/>
            <a:ext cx="598404" cy="907972"/>
            <a:chOff x="6774862" y="5950493"/>
            <a:chExt cx="3899310" cy="1007449"/>
          </a:xfrm>
        </p:grpSpPr>
        <p:cxnSp>
          <p:nvCxnSpPr>
            <p:cNvPr id="161" name="直線箭頭接點 160"/>
            <p:cNvCxnSpPr/>
            <p:nvPr/>
          </p:nvCxnSpPr>
          <p:spPr>
            <a:xfrm>
              <a:off x="6774862" y="5970375"/>
              <a:ext cx="3899310" cy="0"/>
            </a:xfrm>
            <a:prstGeom prst="straightConnector1">
              <a:avLst/>
            </a:prstGeom>
            <a:ln w="38100">
              <a:solidFill>
                <a:srgbClr val="00B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直線接點 161"/>
            <p:cNvCxnSpPr/>
            <p:nvPr/>
          </p:nvCxnSpPr>
          <p:spPr>
            <a:xfrm>
              <a:off x="6779610" y="5950493"/>
              <a:ext cx="1" cy="1007449"/>
            </a:xfrm>
            <a:prstGeom prst="line">
              <a:avLst/>
            </a:prstGeom>
            <a:ln w="444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6" name="直線箭頭接點 105"/>
          <p:cNvCxnSpPr/>
          <p:nvPr/>
        </p:nvCxnSpPr>
        <p:spPr>
          <a:xfrm>
            <a:off x="8120628" y="1618841"/>
            <a:ext cx="1325595" cy="4342"/>
          </a:xfrm>
          <a:prstGeom prst="straightConnector1">
            <a:avLst/>
          </a:prstGeom>
          <a:ln w="31750">
            <a:solidFill>
              <a:srgbClr val="FF97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圓角矩形 106"/>
          <p:cNvSpPr/>
          <p:nvPr/>
        </p:nvSpPr>
        <p:spPr>
          <a:xfrm>
            <a:off x="9495318" y="1427042"/>
            <a:ext cx="813682" cy="45336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文字方塊 107"/>
              <p:cNvSpPr txBox="1"/>
              <p:nvPr/>
            </p:nvSpPr>
            <p:spPr>
              <a:xfrm>
                <a:off x="9548580" y="1478550"/>
                <a:ext cx="713478" cy="3835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zh-TW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ℒ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TW" b="0" i="0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task</m:t>
                          </m:r>
                        </m:sub>
                      </m:sSub>
                    </m:oMath>
                  </m:oMathPara>
                </a14:m>
                <a:endParaRPr lang="zh-TW" altLang="zh-TW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8" name="文字方塊 10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8580" y="1478550"/>
                <a:ext cx="713478" cy="383548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9" name="文字方塊 108"/>
          <p:cNvSpPr txBox="1"/>
          <p:nvPr/>
        </p:nvSpPr>
        <p:spPr>
          <a:xfrm>
            <a:off x="1116248" y="1193316"/>
            <a:ext cx="1128281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zh-TW" b="1" dirty="0" smtClean="0">
                <a:solidFill>
                  <a:srgbClr val="FFC000"/>
                </a:solidFill>
              </a:rPr>
              <a:t>Source </a:t>
            </a:r>
          </a:p>
          <a:p>
            <a:pPr algn="ctr"/>
            <a:r>
              <a:rPr kumimoji="1" lang="en-US" altLang="zh-TW" b="1" dirty="0" smtClean="0">
                <a:solidFill>
                  <a:srgbClr val="FFC000"/>
                </a:solidFill>
              </a:rPr>
              <a:t>Domain</a:t>
            </a:r>
            <a:endParaRPr kumimoji="1" lang="zh-TW" altLang="en-US" b="1" dirty="0">
              <a:solidFill>
                <a:srgbClr val="FFC000"/>
              </a:solidFill>
            </a:endParaRPr>
          </a:p>
        </p:txBody>
      </p:sp>
      <p:cxnSp>
        <p:nvCxnSpPr>
          <p:cNvPr id="110" name="直線箭頭接點 109"/>
          <p:cNvCxnSpPr/>
          <p:nvPr/>
        </p:nvCxnSpPr>
        <p:spPr>
          <a:xfrm flipV="1">
            <a:off x="4317888" y="3222122"/>
            <a:ext cx="569828" cy="3653"/>
          </a:xfrm>
          <a:prstGeom prst="straightConnector1">
            <a:avLst/>
          </a:prstGeom>
          <a:ln w="25400">
            <a:solidFill>
              <a:srgbClr val="FFC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直線箭頭接點 110"/>
          <p:cNvCxnSpPr/>
          <p:nvPr/>
        </p:nvCxnSpPr>
        <p:spPr>
          <a:xfrm flipV="1">
            <a:off x="4371199" y="5842378"/>
            <a:ext cx="569828" cy="3653"/>
          </a:xfrm>
          <a:prstGeom prst="straightConnector1">
            <a:avLst/>
          </a:prstGeom>
          <a:ln w="25400">
            <a:solidFill>
              <a:srgbClr val="00B050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線箭頭接點 111"/>
          <p:cNvCxnSpPr/>
          <p:nvPr/>
        </p:nvCxnSpPr>
        <p:spPr>
          <a:xfrm flipV="1">
            <a:off x="5637018" y="1598299"/>
            <a:ext cx="569828" cy="3653"/>
          </a:xfrm>
          <a:prstGeom prst="straightConnector1">
            <a:avLst/>
          </a:prstGeom>
          <a:ln w="25400">
            <a:solidFill>
              <a:srgbClr val="FFC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直線箭頭接點 112"/>
          <p:cNvCxnSpPr/>
          <p:nvPr/>
        </p:nvCxnSpPr>
        <p:spPr>
          <a:xfrm>
            <a:off x="8136864" y="4252494"/>
            <a:ext cx="1325595" cy="4342"/>
          </a:xfrm>
          <a:prstGeom prst="straightConnector1">
            <a:avLst/>
          </a:prstGeom>
          <a:ln w="31750">
            <a:solidFill>
              <a:srgbClr val="FF97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圓角矩形 113"/>
          <p:cNvSpPr/>
          <p:nvPr/>
        </p:nvSpPr>
        <p:spPr>
          <a:xfrm>
            <a:off x="9497541" y="4007985"/>
            <a:ext cx="813682" cy="45336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文字方塊 114"/>
              <p:cNvSpPr txBox="1"/>
              <p:nvPr/>
            </p:nvSpPr>
            <p:spPr>
              <a:xfrm>
                <a:off x="9550804" y="4059492"/>
                <a:ext cx="713478" cy="3835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zh-TW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ℒ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TW" b="0" i="0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task</m:t>
                          </m:r>
                        </m:sub>
                      </m:sSub>
                    </m:oMath>
                  </m:oMathPara>
                </a14:m>
                <a:endParaRPr lang="zh-TW" altLang="zh-TW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5" name="文字方塊 1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0804" y="4059492"/>
                <a:ext cx="713478" cy="383548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6" name="群組 115"/>
          <p:cNvGrpSpPr/>
          <p:nvPr/>
        </p:nvGrpSpPr>
        <p:grpSpPr>
          <a:xfrm rot="5400000">
            <a:off x="7746704" y="3454272"/>
            <a:ext cx="1643783" cy="895935"/>
            <a:chOff x="6728987" y="5950493"/>
            <a:chExt cx="3899310" cy="1007449"/>
          </a:xfrm>
        </p:grpSpPr>
        <p:cxnSp>
          <p:nvCxnSpPr>
            <p:cNvPr id="159" name="直線箭頭接點 158"/>
            <p:cNvCxnSpPr/>
            <p:nvPr/>
          </p:nvCxnSpPr>
          <p:spPr>
            <a:xfrm>
              <a:off x="6728987" y="5962596"/>
              <a:ext cx="3899310" cy="0"/>
            </a:xfrm>
            <a:prstGeom prst="straightConnector1">
              <a:avLst/>
            </a:prstGeom>
            <a:ln w="38100">
              <a:solidFill>
                <a:srgbClr val="00B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直線接點 159"/>
            <p:cNvCxnSpPr/>
            <p:nvPr/>
          </p:nvCxnSpPr>
          <p:spPr>
            <a:xfrm>
              <a:off x="6779610" y="5950493"/>
              <a:ext cx="1" cy="1007449"/>
            </a:xfrm>
            <a:prstGeom prst="line">
              <a:avLst/>
            </a:prstGeom>
            <a:ln w="444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7" name="文字方塊 116"/>
          <p:cNvSpPr txBox="1"/>
          <p:nvPr/>
        </p:nvSpPr>
        <p:spPr>
          <a:xfrm>
            <a:off x="8095952" y="1744821"/>
            <a:ext cx="4258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i="1" dirty="0" err="1" smtClean="0">
                <a:latin typeface="Times" charset="0"/>
                <a:ea typeface="Times" charset="0"/>
                <a:cs typeface="Times" charset="0"/>
              </a:rPr>
              <a:t>f</a:t>
            </a:r>
            <a:r>
              <a:rPr kumimoji="1" lang="en-US" altLang="zh-TW" sz="2400" i="1" baseline="-25000" dirty="0" err="1">
                <a:latin typeface="Times" charset="0"/>
                <a:ea typeface="Times" charset="0"/>
                <a:cs typeface="Times" charset="0"/>
              </a:rPr>
              <a:t>S</a:t>
            </a:r>
            <a:endParaRPr kumimoji="1" lang="zh-TW" altLang="en-US" sz="2400" i="1" dirty="0">
              <a:latin typeface="Times" charset="0"/>
              <a:ea typeface="Times" charset="0"/>
              <a:cs typeface="Times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矩形 117"/>
              <p:cNvSpPr/>
              <p:nvPr/>
            </p:nvSpPr>
            <p:spPr>
              <a:xfrm>
                <a:off x="4190680" y="4298456"/>
                <a:ext cx="692784" cy="3835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i="1" smtClean="0">
                              <a:latin typeface="Cambria Math" charset="0"/>
                              <a:ea typeface="Times" charset="0"/>
                              <a:cs typeface="Times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kumimoji="1" lang="en-US" altLang="zh-TW" sz="2400" b="0" i="1" smtClean="0">
                              <a:latin typeface="Cambria Math" charset="0"/>
                              <a:ea typeface="Times" charset="0"/>
                              <a:cs typeface="Times" charset="0"/>
                            </a:rPr>
                            <m:t>I</m:t>
                          </m:r>
                        </m:e>
                        <m:sub>
                          <m:r>
                            <a:rPr kumimoji="1" lang="en-US" altLang="zh-TW" sz="2400" b="0" i="1" dirty="0" smtClean="0">
                              <a:latin typeface="Cambria Math" charset="0"/>
                              <a:ea typeface="Times" charset="0"/>
                              <a:cs typeface="Times" charset="0"/>
                            </a:rPr>
                            <m:t>𝑆</m:t>
                          </m:r>
                          <m:r>
                            <a:rPr kumimoji="1" lang="is-IS" altLang="zh-TW" sz="2400" i="1">
                              <a:latin typeface="Cambria Math" charset="0"/>
                              <a:ea typeface="Times" charset="0"/>
                              <a:cs typeface="Times" charset="0"/>
                            </a:rPr>
                            <m:t>→</m:t>
                          </m:r>
                          <m:r>
                            <a:rPr kumimoji="1" lang="en-US" altLang="zh-TW" sz="2400" b="0" i="1" smtClean="0">
                              <a:latin typeface="Cambria Math" charset="0"/>
                              <a:ea typeface="Times" charset="0"/>
                              <a:cs typeface="Times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kumimoji="1" lang="zh-TW" altLang="en-US" sz="2400" i="1" dirty="0">
                  <a:latin typeface="Times" charset="0"/>
                  <a:ea typeface="Times" charset="0"/>
                  <a:cs typeface="Times" charset="0"/>
                </a:endParaRPr>
              </a:p>
            </p:txBody>
          </p:sp>
        </mc:Choice>
        <mc:Fallback xmlns="">
          <p:sp>
            <p:nvSpPr>
              <p:cNvPr id="118" name="矩形 1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0680" y="4298456"/>
                <a:ext cx="692784" cy="383548"/>
              </a:xfrm>
              <a:prstGeom prst="rect">
                <a:avLst/>
              </a:prstGeom>
              <a:blipFill rotWithShape="0">
                <a:blip r:embed="rId7"/>
                <a:stretch>
                  <a:fillRect l="-1754" r="-1754" b="-2222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矩形 118"/>
              <p:cNvSpPr/>
              <p:nvPr/>
            </p:nvSpPr>
            <p:spPr>
              <a:xfrm>
                <a:off x="4201150" y="3282437"/>
                <a:ext cx="709368" cy="3835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i="1" smtClean="0">
                              <a:latin typeface="Cambria Math" charset="0"/>
                              <a:ea typeface="Times" charset="0"/>
                              <a:cs typeface="Times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kumimoji="1" lang="en-US" altLang="zh-TW" sz="2400" b="0" i="1" smtClean="0">
                              <a:latin typeface="Cambria Math" charset="0"/>
                              <a:ea typeface="Times" charset="0"/>
                              <a:cs typeface="Times" charset="0"/>
                            </a:rPr>
                            <m:t>I</m:t>
                          </m:r>
                        </m:e>
                        <m:sub>
                          <m:r>
                            <a:rPr kumimoji="1" lang="en-US" altLang="zh-TW" sz="2400" b="0" i="1" dirty="0" smtClean="0">
                              <a:latin typeface="Cambria Math" charset="0"/>
                              <a:ea typeface="Times" charset="0"/>
                              <a:cs typeface="Times" charset="0"/>
                            </a:rPr>
                            <m:t>𝑇</m:t>
                          </m:r>
                          <m:r>
                            <a:rPr kumimoji="1" lang="is-IS" altLang="zh-TW" sz="2400" i="1">
                              <a:latin typeface="Cambria Math" charset="0"/>
                              <a:ea typeface="Times" charset="0"/>
                              <a:cs typeface="Times" charset="0"/>
                            </a:rPr>
                            <m:t>→</m:t>
                          </m:r>
                          <m:r>
                            <a:rPr kumimoji="1" lang="en-US" altLang="zh-TW" sz="2400" b="0" i="1" smtClean="0">
                              <a:latin typeface="Cambria Math" charset="0"/>
                              <a:ea typeface="Times" charset="0"/>
                              <a:cs typeface="Times" charset="0"/>
                            </a:rPr>
                            <m:t>𝑆</m:t>
                          </m:r>
                        </m:sub>
                      </m:sSub>
                    </m:oMath>
                  </m:oMathPara>
                </a14:m>
                <a:endParaRPr kumimoji="1" lang="zh-TW" altLang="en-US" sz="2400" i="1" dirty="0">
                  <a:latin typeface="Times" charset="0"/>
                  <a:ea typeface="Times" charset="0"/>
                  <a:cs typeface="Times" charset="0"/>
                </a:endParaRPr>
              </a:p>
            </p:txBody>
          </p:sp>
        </mc:Choice>
        <mc:Fallback xmlns="">
          <p:sp>
            <p:nvSpPr>
              <p:cNvPr id="119" name="矩形 1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1150" y="3282437"/>
                <a:ext cx="709368" cy="383548"/>
              </a:xfrm>
              <a:prstGeom prst="rect">
                <a:avLst/>
              </a:prstGeom>
              <a:blipFill rotWithShape="0">
                <a:blip r:embed="rId8"/>
                <a:stretch>
                  <a:fillRect l="-1709" r="-2564" b="-2222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矩形 119"/>
              <p:cNvSpPr/>
              <p:nvPr/>
            </p:nvSpPr>
            <p:spPr>
              <a:xfrm>
                <a:off x="4226086" y="5920320"/>
                <a:ext cx="444554" cy="3835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i="1" smtClean="0">
                              <a:latin typeface="Cambria Math" charset="0"/>
                              <a:ea typeface="Times" charset="0"/>
                              <a:cs typeface="Times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kumimoji="1" lang="en-US" altLang="zh-TW" sz="2400" b="0" i="1" smtClean="0">
                              <a:latin typeface="Cambria Math" charset="0"/>
                              <a:ea typeface="Times" charset="0"/>
                              <a:cs typeface="Times" charset="0"/>
                            </a:rPr>
                            <m:t>I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latin typeface="Cambria Math" charset="0"/>
                              <a:ea typeface="Times" charset="0"/>
                              <a:cs typeface="Times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kumimoji="1" lang="zh-TW" altLang="en-US" sz="2400" i="1" dirty="0">
                  <a:latin typeface="Times" charset="0"/>
                  <a:ea typeface="Times" charset="0"/>
                  <a:cs typeface="Times" charset="0"/>
                </a:endParaRPr>
              </a:p>
            </p:txBody>
          </p:sp>
        </mc:Choice>
        <mc:Fallback xmlns="">
          <p:sp>
            <p:nvSpPr>
              <p:cNvPr id="120" name="矩形 1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6086" y="5920320"/>
                <a:ext cx="444554" cy="383548"/>
              </a:xfrm>
              <a:prstGeom prst="rect">
                <a:avLst/>
              </a:prstGeom>
              <a:blipFill rotWithShape="0">
                <a:blip r:embed="rId9"/>
                <a:stretch>
                  <a:fillRect l="-2740" b="-2222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矩形 120"/>
              <p:cNvSpPr/>
              <p:nvPr/>
            </p:nvSpPr>
            <p:spPr>
              <a:xfrm>
                <a:off x="4226086" y="1704788"/>
                <a:ext cx="413808" cy="3835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i="1" smtClean="0">
                              <a:latin typeface="Cambria Math" charset="0"/>
                              <a:ea typeface="Times" charset="0"/>
                              <a:cs typeface="Times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kumimoji="1" lang="en-US" altLang="zh-TW" sz="2400" b="0" i="1" smtClean="0">
                              <a:latin typeface="Cambria Math" charset="0"/>
                              <a:ea typeface="Times" charset="0"/>
                              <a:cs typeface="Times" charset="0"/>
                            </a:rPr>
                            <m:t>I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latin typeface="Cambria Math" charset="0"/>
                              <a:ea typeface="Times" charset="0"/>
                              <a:cs typeface="Times" charset="0"/>
                            </a:rPr>
                            <m:t>𝑆</m:t>
                          </m:r>
                        </m:sub>
                      </m:sSub>
                    </m:oMath>
                  </m:oMathPara>
                </a14:m>
                <a:endParaRPr kumimoji="1" lang="zh-TW" altLang="en-US" sz="2400" i="1" dirty="0">
                  <a:latin typeface="Times" charset="0"/>
                  <a:ea typeface="Times" charset="0"/>
                  <a:cs typeface="Times" charset="0"/>
                </a:endParaRPr>
              </a:p>
            </p:txBody>
          </p:sp>
        </mc:Choice>
        <mc:Fallback xmlns="">
          <p:sp>
            <p:nvSpPr>
              <p:cNvPr id="121" name="矩形 1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6086" y="1704788"/>
                <a:ext cx="413808" cy="383548"/>
              </a:xfrm>
              <a:prstGeom prst="rect">
                <a:avLst/>
              </a:prstGeom>
              <a:blipFill rotWithShape="0">
                <a:blip r:embed="rId10"/>
                <a:stretch>
                  <a:fillRect l="-2941" b="-2222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文字方塊 121"/>
              <p:cNvSpPr txBox="1"/>
              <p:nvPr/>
            </p:nvSpPr>
            <p:spPr>
              <a:xfrm>
                <a:off x="8032898" y="4389030"/>
                <a:ext cx="688046" cy="3835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i="1" smtClean="0">
                              <a:latin typeface="Cambria Math" charset="0"/>
                              <a:ea typeface="Times" charset="0"/>
                              <a:cs typeface="Times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kumimoji="1" lang="en-US" altLang="zh-TW" sz="2400" i="1" dirty="0">
                              <a:latin typeface="Times" charset="0"/>
                              <a:ea typeface="Times" charset="0"/>
                              <a:cs typeface="Times" charset="0"/>
                            </a:rPr>
                            <m:t>f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latin typeface="Cambria Math" charset="0"/>
                              <a:ea typeface="Times" charset="0"/>
                              <a:cs typeface="Times" charset="0"/>
                            </a:rPr>
                            <m:t>𝑆</m:t>
                          </m:r>
                          <m:r>
                            <a:rPr kumimoji="1" lang="is-IS" altLang="zh-TW" sz="2400" b="0" i="1" smtClean="0">
                              <a:latin typeface="Cambria Math" charset="0"/>
                              <a:ea typeface="Times" charset="0"/>
                              <a:cs typeface="Times" charset="0"/>
                            </a:rPr>
                            <m:t>→</m:t>
                          </m:r>
                          <m:r>
                            <a:rPr kumimoji="1" lang="en-US" altLang="zh-TW" sz="2400" b="0" i="1" smtClean="0">
                              <a:latin typeface="Cambria Math" charset="0"/>
                              <a:ea typeface="Times" charset="0"/>
                              <a:cs typeface="Times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kumimoji="1" lang="zh-TW" altLang="en-US" sz="2400" i="1" dirty="0">
                  <a:latin typeface="Times" charset="0"/>
                  <a:ea typeface="Times" charset="0"/>
                  <a:cs typeface="Times" charset="0"/>
                </a:endParaRPr>
              </a:p>
            </p:txBody>
          </p:sp>
        </mc:Choice>
        <mc:Fallback xmlns="">
          <p:sp>
            <p:nvSpPr>
              <p:cNvPr id="122" name="文字方塊 1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2898" y="4389030"/>
                <a:ext cx="688046" cy="383548"/>
              </a:xfrm>
              <a:prstGeom prst="rect">
                <a:avLst/>
              </a:prstGeom>
              <a:blipFill rotWithShape="0">
                <a:blip r:embed="rId11"/>
                <a:stretch>
                  <a:fillRect l="-7080" r="-1770" b="-3809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文字方塊 122"/>
              <p:cNvSpPr txBox="1"/>
              <p:nvPr/>
            </p:nvSpPr>
            <p:spPr>
              <a:xfrm>
                <a:off x="8056007" y="5955971"/>
                <a:ext cx="432438" cy="3835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i="1" smtClean="0">
                              <a:latin typeface="Cambria Math" charset="0"/>
                              <a:ea typeface="Times" charset="0"/>
                              <a:cs typeface="Times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kumimoji="1" lang="en-US" altLang="zh-TW" sz="2400" i="1" dirty="0">
                              <a:latin typeface="Times" charset="0"/>
                              <a:ea typeface="Times" charset="0"/>
                              <a:cs typeface="Times" charset="0"/>
                            </a:rPr>
                            <m:t>f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latin typeface="Cambria Math" charset="0"/>
                              <a:ea typeface="Times" charset="0"/>
                              <a:cs typeface="Times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kumimoji="1" lang="zh-TW" altLang="en-US" sz="2400" i="1" dirty="0">
                  <a:latin typeface="Times" charset="0"/>
                  <a:ea typeface="Times" charset="0"/>
                  <a:cs typeface="Times" charset="0"/>
                </a:endParaRPr>
              </a:p>
            </p:txBody>
          </p:sp>
        </mc:Choice>
        <mc:Fallback xmlns="">
          <p:sp>
            <p:nvSpPr>
              <p:cNvPr id="123" name="文字方塊 1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6007" y="5955971"/>
                <a:ext cx="432438" cy="383548"/>
              </a:xfrm>
              <a:prstGeom prst="rect">
                <a:avLst/>
              </a:prstGeom>
              <a:blipFill rotWithShape="0">
                <a:blip r:embed="rId12"/>
                <a:stretch>
                  <a:fillRect l="-11429" b="-3809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4" name="上彎箭號 123"/>
          <p:cNvSpPr/>
          <p:nvPr/>
        </p:nvSpPr>
        <p:spPr>
          <a:xfrm rot="5400000">
            <a:off x="5238634" y="4668099"/>
            <a:ext cx="496238" cy="288109"/>
          </a:xfrm>
          <a:prstGeom prst="bentUpArrow">
            <a:avLst>
              <a:gd name="adj1" fmla="val 3703"/>
              <a:gd name="adj2" fmla="val 13651"/>
              <a:gd name="adj3" fmla="val 24197"/>
            </a:avLst>
          </a:prstGeom>
          <a:ln w="254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25" name="上彎箭號 124"/>
          <p:cNvSpPr/>
          <p:nvPr/>
        </p:nvSpPr>
        <p:spPr>
          <a:xfrm rot="16200000" flipV="1">
            <a:off x="5291015" y="5230544"/>
            <a:ext cx="391475" cy="288109"/>
          </a:xfrm>
          <a:prstGeom prst="bentUpArrow">
            <a:avLst>
              <a:gd name="adj1" fmla="val 3703"/>
              <a:gd name="adj2" fmla="val 14463"/>
              <a:gd name="adj3" fmla="val 24197"/>
            </a:avLst>
          </a:prstGeom>
          <a:ln w="254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26" name="圓角矩形 125"/>
          <p:cNvSpPr/>
          <p:nvPr/>
        </p:nvSpPr>
        <p:spPr>
          <a:xfrm>
            <a:off x="5660874" y="4892859"/>
            <a:ext cx="655416" cy="41328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文字方塊 126"/>
              <p:cNvSpPr txBox="1"/>
              <p:nvPr/>
            </p:nvSpPr>
            <p:spPr>
              <a:xfrm>
                <a:off x="5684549" y="4897716"/>
                <a:ext cx="624167" cy="4031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ℒ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TW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adv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altLang="zh-TW" b="0" i="0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feat</m:t>
                          </m:r>
                        </m:sup>
                      </m:sSubSup>
                    </m:oMath>
                  </m:oMathPara>
                </a14:m>
                <a:endParaRPr lang="zh-TW" altLang="zh-TW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7" name="文字方塊 1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4549" y="4897716"/>
                <a:ext cx="624167" cy="403187"/>
              </a:xfrm>
              <a:prstGeom prst="rect">
                <a:avLst/>
              </a:prstGeom>
              <a:blipFill rotWithShape="0">
                <a:blip r:embed="rId13"/>
                <a:stretch>
                  <a:fillRect b="-298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8" name="上彎箭號 127"/>
          <p:cNvSpPr/>
          <p:nvPr/>
        </p:nvSpPr>
        <p:spPr>
          <a:xfrm rot="16200000" flipV="1">
            <a:off x="3721275" y="5108019"/>
            <a:ext cx="289205" cy="363411"/>
          </a:xfrm>
          <a:prstGeom prst="bentUpArrow">
            <a:avLst>
              <a:gd name="adj1" fmla="val 3703"/>
              <a:gd name="adj2" fmla="val 15972"/>
              <a:gd name="adj3" fmla="val 30533"/>
            </a:avLst>
          </a:prstGeom>
          <a:ln w="254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29" name="圓角矩形 128"/>
          <p:cNvSpPr/>
          <p:nvPr/>
        </p:nvSpPr>
        <p:spPr>
          <a:xfrm>
            <a:off x="4071771" y="4914361"/>
            <a:ext cx="788067" cy="41328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文字方塊 129"/>
              <p:cNvSpPr txBox="1"/>
              <p:nvPr/>
            </p:nvSpPr>
            <p:spPr>
              <a:xfrm>
                <a:off x="4070444" y="4923532"/>
                <a:ext cx="782190" cy="4042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160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altLang="zh-TW" sz="160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ℒ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TW" sz="160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adv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altLang="zh-TW" sz="1600" b="0" i="0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img</m:t>
                          </m:r>
                        </m:sup>
                      </m:sSubSup>
                    </m:oMath>
                  </m:oMathPara>
                </a14:m>
                <a:endParaRPr lang="zh-TW" altLang="zh-TW" sz="1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30" name="文字方塊 1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0444" y="4923532"/>
                <a:ext cx="782190" cy="404213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1" name="直線箭頭接點 130"/>
          <p:cNvCxnSpPr/>
          <p:nvPr/>
        </p:nvCxnSpPr>
        <p:spPr>
          <a:xfrm flipV="1">
            <a:off x="5671471" y="5830720"/>
            <a:ext cx="569828" cy="3653"/>
          </a:xfrm>
          <a:prstGeom prst="straightConnector1">
            <a:avLst/>
          </a:prstGeom>
          <a:ln w="25400">
            <a:solidFill>
              <a:srgbClr val="00B050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上彎箭號 131"/>
          <p:cNvSpPr/>
          <p:nvPr/>
        </p:nvSpPr>
        <p:spPr>
          <a:xfrm rot="5400000">
            <a:off x="3712452" y="4726582"/>
            <a:ext cx="303971" cy="363411"/>
          </a:xfrm>
          <a:prstGeom prst="bentUpArrow">
            <a:avLst>
              <a:gd name="adj1" fmla="val 3703"/>
              <a:gd name="adj2" fmla="val 15972"/>
              <a:gd name="adj3" fmla="val 30533"/>
            </a:avLst>
          </a:prstGeom>
          <a:ln w="254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33" name="直線箭頭接點 132"/>
          <p:cNvCxnSpPr/>
          <p:nvPr/>
        </p:nvCxnSpPr>
        <p:spPr>
          <a:xfrm flipV="1">
            <a:off x="4373712" y="4292145"/>
            <a:ext cx="569828" cy="3653"/>
          </a:xfrm>
          <a:prstGeom prst="straightConnector1">
            <a:avLst/>
          </a:prstGeom>
          <a:ln w="25400">
            <a:solidFill>
              <a:srgbClr val="00B050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直線箭頭接點 133"/>
          <p:cNvCxnSpPr/>
          <p:nvPr/>
        </p:nvCxnSpPr>
        <p:spPr>
          <a:xfrm flipV="1">
            <a:off x="5667235" y="4277923"/>
            <a:ext cx="569828" cy="3653"/>
          </a:xfrm>
          <a:prstGeom prst="straightConnector1">
            <a:avLst/>
          </a:prstGeom>
          <a:ln w="25400">
            <a:solidFill>
              <a:srgbClr val="00B050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直線箭頭接點 134"/>
          <p:cNvCxnSpPr/>
          <p:nvPr/>
        </p:nvCxnSpPr>
        <p:spPr>
          <a:xfrm flipV="1">
            <a:off x="5635759" y="3183081"/>
            <a:ext cx="569828" cy="3653"/>
          </a:xfrm>
          <a:prstGeom prst="straightConnector1">
            <a:avLst/>
          </a:prstGeom>
          <a:ln w="25400">
            <a:solidFill>
              <a:srgbClr val="FFC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上彎箭號 135"/>
          <p:cNvSpPr/>
          <p:nvPr/>
        </p:nvSpPr>
        <p:spPr>
          <a:xfrm rot="5400000">
            <a:off x="5223629" y="1974872"/>
            <a:ext cx="496238" cy="288109"/>
          </a:xfrm>
          <a:prstGeom prst="bentUpArrow">
            <a:avLst>
              <a:gd name="adj1" fmla="val 3703"/>
              <a:gd name="adj2" fmla="val 13651"/>
              <a:gd name="adj3" fmla="val 24197"/>
            </a:avLst>
          </a:prstGeom>
          <a:ln w="190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37" name="上彎箭號 136"/>
          <p:cNvSpPr/>
          <p:nvPr/>
        </p:nvSpPr>
        <p:spPr>
          <a:xfrm rot="16200000" flipV="1">
            <a:off x="5276011" y="2537317"/>
            <a:ext cx="391475" cy="288109"/>
          </a:xfrm>
          <a:prstGeom prst="bentUpArrow">
            <a:avLst>
              <a:gd name="adj1" fmla="val 3703"/>
              <a:gd name="adj2" fmla="val 14463"/>
              <a:gd name="adj3" fmla="val 24197"/>
            </a:avLst>
          </a:prstGeom>
          <a:ln w="190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38" name="圓角矩形 137"/>
          <p:cNvSpPr/>
          <p:nvPr/>
        </p:nvSpPr>
        <p:spPr>
          <a:xfrm>
            <a:off x="5645869" y="2199632"/>
            <a:ext cx="655416" cy="41328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文字方塊 138"/>
              <p:cNvSpPr txBox="1"/>
              <p:nvPr/>
            </p:nvSpPr>
            <p:spPr>
              <a:xfrm>
                <a:off x="5669545" y="2204488"/>
                <a:ext cx="624167" cy="4031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ℒ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TW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adv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altLang="zh-TW" b="0" i="0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feat</m:t>
                          </m:r>
                        </m:sup>
                      </m:sSubSup>
                    </m:oMath>
                  </m:oMathPara>
                </a14:m>
                <a:endParaRPr lang="zh-TW" altLang="zh-TW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39" name="文字方塊 1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9545" y="2204488"/>
                <a:ext cx="624167" cy="403187"/>
              </a:xfrm>
              <a:prstGeom prst="rect">
                <a:avLst/>
              </a:prstGeom>
              <a:blipFill rotWithShape="0">
                <a:blip r:embed="rId15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0" name="上彎箭號 139"/>
          <p:cNvSpPr/>
          <p:nvPr/>
        </p:nvSpPr>
        <p:spPr>
          <a:xfrm rot="16200000" flipV="1">
            <a:off x="3715951" y="2421124"/>
            <a:ext cx="289205" cy="363411"/>
          </a:xfrm>
          <a:prstGeom prst="bentUpArrow">
            <a:avLst>
              <a:gd name="adj1" fmla="val 3703"/>
              <a:gd name="adj2" fmla="val 15972"/>
              <a:gd name="adj3" fmla="val 30533"/>
            </a:avLst>
          </a:prstGeom>
          <a:ln w="254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41" name="圓角矩形 140"/>
          <p:cNvSpPr/>
          <p:nvPr/>
        </p:nvSpPr>
        <p:spPr>
          <a:xfrm>
            <a:off x="4066447" y="2227467"/>
            <a:ext cx="788067" cy="41328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文字方塊 141"/>
              <p:cNvSpPr txBox="1"/>
              <p:nvPr/>
            </p:nvSpPr>
            <p:spPr>
              <a:xfrm>
                <a:off x="4053690" y="2213777"/>
                <a:ext cx="782190" cy="4432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ℒ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TW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adv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altLang="zh-TW" b="0" i="0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img</m:t>
                          </m:r>
                        </m:sup>
                      </m:sSubSup>
                    </m:oMath>
                  </m:oMathPara>
                </a14:m>
                <a:endParaRPr lang="zh-TW" altLang="zh-TW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42" name="文字方塊 1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3690" y="2213777"/>
                <a:ext cx="782190" cy="443263"/>
              </a:xfrm>
              <a:prstGeom prst="rect">
                <a:avLst/>
              </a:prstGeom>
              <a:blipFill rotWithShape="0">
                <a:blip r:embed="rId16"/>
                <a:stretch>
                  <a:fillRect b="-274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3" name="上彎箭號 142"/>
          <p:cNvSpPr/>
          <p:nvPr/>
        </p:nvSpPr>
        <p:spPr>
          <a:xfrm rot="5400000">
            <a:off x="3707128" y="2039688"/>
            <a:ext cx="303971" cy="363411"/>
          </a:xfrm>
          <a:prstGeom prst="bentUpArrow">
            <a:avLst>
              <a:gd name="adj1" fmla="val 3703"/>
              <a:gd name="adj2" fmla="val 15972"/>
              <a:gd name="adj3" fmla="val 30533"/>
            </a:avLst>
          </a:prstGeom>
          <a:ln w="254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144" name="圖片 143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6644" y="1190493"/>
            <a:ext cx="1688771" cy="835360"/>
          </a:xfrm>
          <a:prstGeom prst="rect">
            <a:avLst/>
          </a:prstGeom>
        </p:spPr>
      </p:pic>
      <p:pic>
        <p:nvPicPr>
          <p:cNvPr id="145" name="圖片 144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0915" y="3880302"/>
            <a:ext cx="1685232" cy="833609"/>
          </a:xfrm>
          <a:prstGeom prst="rect">
            <a:avLst/>
          </a:prstGeom>
        </p:spPr>
      </p:pic>
      <p:pic>
        <p:nvPicPr>
          <p:cNvPr id="146" name="圖片 145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2421" y="2733390"/>
            <a:ext cx="1673392" cy="827752"/>
          </a:xfrm>
          <a:prstGeom prst="rect">
            <a:avLst/>
          </a:prstGeom>
        </p:spPr>
      </p:pic>
      <p:pic>
        <p:nvPicPr>
          <p:cNvPr id="147" name="圖片 146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6125" y="5407926"/>
            <a:ext cx="1682141" cy="832081"/>
          </a:xfrm>
          <a:prstGeom prst="rect">
            <a:avLst/>
          </a:prstGeom>
        </p:spPr>
      </p:pic>
      <p:pic>
        <p:nvPicPr>
          <p:cNvPr id="148" name="圖片 147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3073" y="2498057"/>
            <a:ext cx="1665024" cy="905372"/>
          </a:xfrm>
          <a:prstGeom prst="rect">
            <a:avLst/>
          </a:prstGeom>
        </p:spPr>
      </p:pic>
      <p:pic>
        <p:nvPicPr>
          <p:cNvPr id="149" name="圖片 148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5117" y="1190493"/>
            <a:ext cx="1688771" cy="835360"/>
          </a:xfrm>
          <a:prstGeom prst="rect">
            <a:avLst/>
          </a:prstGeom>
        </p:spPr>
      </p:pic>
      <p:pic>
        <p:nvPicPr>
          <p:cNvPr id="150" name="圖片 149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2422" y="3885526"/>
            <a:ext cx="1672342" cy="827233"/>
          </a:xfrm>
          <a:prstGeom prst="rect">
            <a:avLst/>
          </a:prstGeom>
        </p:spPr>
      </p:pic>
      <p:cxnSp>
        <p:nvCxnSpPr>
          <p:cNvPr id="151" name="直線箭頭接點 150"/>
          <p:cNvCxnSpPr/>
          <p:nvPr/>
        </p:nvCxnSpPr>
        <p:spPr>
          <a:xfrm flipV="1">
            <a:off x="9902158" y="1870807"/>
            <a:ext cx="0" cy="626102"/>
          </a:xfrm>
          <a:prstGeom prst="straightConnector1">
            <a:avLst/>
          </a:prstGeom>
          <a:ln w="31750">
            <a:solidFill>
              <a:srgbClr val="FF97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直線箭頭接點 151"/>
          <p:cNvCxnSpPr/>
          <p:nvPr/>
        </p:nvCxnSpPr>
        <p:spPr>
          <a:xfrm>
            <a:off x="9907751" y="3396804"/>
            <a:ext cx="0" cy="626102"/>
          </a:xfrm>
          <a:prstGeom prst="straightConnector1">
            <a:avLst/>
          </a:prstGeom>
          <a:ln w="31750">
            <a:solidFill>
              <a:srgbClr val="FF97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文字方塊 152"/>
          <p:cNvSpPr txBox="1"/>
          <p:nvPr/>
        </p:nvSpPr>
        <p:spPr>
          <a:xfrm rot="5400000">
            <a:off x="10129266" y="2696878"/>
            <a:ext cx="1551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 smtClean="0">
                <a:latin typeface="Arial" charset="0"/>
                <a:ea typeface="Arial" charset="0"/>
                <a:cs typeface="Arial" charset="0"/>
              </a:rPr>
              <a:t>Source label</a:t>
            </a:r>
            <a:endParaRPr kumimoji="1" lang="zh-TW" altLang="en-US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54" name="圖片 153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3945" y="5471003"/>
            <a:ext cx="1697234" cy="839546"/>
          </a:xfrm>
          <a:prstGeom prst="rect">
            <a:avLst/>
          </a:prstGeom>
        </p:spPr>
      </p:pic>
      <p:pic>
        <p:nvPicPr>
          <p:cNvPr id="155" name="圖片 154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1665" y="2787630"/>
            <a:ext cx="1699309" cy="84057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矩形 155"/>
              <p:cNvSpPr/>
              <p:nvPr/>
            </p:nvSpPr>
            <p:spPr>
              <a:xfrm>
                <a:off x="5042343" y="5609937"/>
                <a:ext cx="49808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zh-TW" sz="2400" b="0" i="1">
                        <a:latin typeface="Cambria Math" charset="0"/>
                        <a:ea typeface="Times" charset="0"/>
                        <a:cs typeface="Times" charset="0"/>
                      </a:rPr>
                      <m:t>𝐹</m:t>
                    </m:r>
                  </m:oMath>
                </a14:m>
                <a:r>
                  <a:rPr kumimoji="1" lang="en-US" altLang="zh-TW" sz="2400" i="1" baseline="-25000" dirty="0" smtClean="0">
                    <a:latin typeface="Times" charset="0"/>
                    <a:ea typeface="Times" charset="0"/>
                    <a:cs typeface="Times" charset="0"/>
                  </a:rPr>
                  <a:t>T</a:t>
                </a:r>
                <a:endParaRPr lang="zh-TW" altLang="en-US" sz="2400" i="1" dirty="0">
                  <a:latin typeface="Times" charset="0"/>
                  <a:ea typeface="Times" charset="0"/>
                  <a:cs typeface="Times" charset="0"/>
                </a:endParaRPr>
              </a:p>
            </p:txBody>
          </p:sp>
        </mc:Choice>
        <mc:Fallback xmlns="">
          <p:sp>
            <p:nvSpPr>
              <p:cNvPr id="156" name="矩形 15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2343" y="5609937"/>
                <a:ext cx="498085" cy="461665"/>
              </a:xfrm>
              <a:prstGeom prst="rect">
                <a:avLst/>
              </a:prstGeom>
              <a:blipFill rotWithShape="0">
                <a:blip r:embed="rId26"/>
                <a:stretch>
                  <a:fillRect l="-2439" r="-4878" b="-2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7" name="矩形 156"/>
              <p:cNvSpPr/>
              <p:nvPr/>
            </p:nvSpPr>
            <p:spPr>
              <a:xfrm>
                <a:off x="4995356" y="2919092"/>
                <a:ext cx="48686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zh-TW" sz="2400" b="0" i="1" smtClean="0">
                        <a:latin typeface="Cambria Math" charset="0"/>
                        <a:ea typeface="Times" charset="0"/>
                        <a:cs typeface="Times" charset="0"/>
                      </a:rPr>
                      <m:t>𝐹</m:t>
                    </m:r>
                  </m:oMath>
                </a14:m>
                <a:r>
                  <a:rPr lang="en-US" altLang="zh-TW" sz="2400" i="1" baseline="-25000" dirty="0" smtClean="0">
                    <a:latin typeface="Times" charset="0"/>
                    <a:ea typeface="Times" charset="0"/>
                    <a:cs typeface="Times" charset="0"/>
                  </a:rPr>
                  <a:t>S</a:t>
                </a:r>
                <a:endParaRPr lang="zh-TW" altLang="en-US" sz="2400" i="1" dirty="0">
                  <a:latin typeface="Times" charset="0"/>
                  <a:ea typeface="Times" charset="0"/>
                  <a:cs typeface="Times" charset="0"/>
                </a:endParaRPr>
              </a:p>
            </p:txBody>
          </p:sp>
        </mc:Choice>
        <mc:Fallback xmlns="">
          <p:sp>
            <p:nvSpPr>
              <p:cNvPr id="157" name="矩形 15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5356" y="2919092"/>
                <a:ext cx="486865" cy="461665"/>
              </a:xfrm>
              <a:prstGeom prst="rect">
                <a:avLst/>
              </a:prstGeom>
              <a:blipFill rotWithShape="0">
                <a:blip r:embed="rId27"/>
                <a:stretch>
                  <a:fillRect l="-2500" r="-6250" b="-2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8" name="矩形 157"/>
              <p:cNvSpPr/>
              <p:nvPr/>
            </p:nvSpPr>
            <p:spPr>
              <a:xfrm>
                <a:off x="4995356" y="1321568"/>
                <a:ext cx="48686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zh-TW" sz="2400" b="0" i="1" smtClean="0">
                        <a:latin typeface="Cambria Math" charset="0"/>
                        <a:ea typeface="Times" charset="0"/>
                        <a:cs typeface="Times" charset="0"/>
                      </a:rPr>
                      <m:t>𝐹</m:t>
                    </m:r>
                  </m:oMath>
                </a14:m>
                <a:r>
                  <a:rPr lang="en-US" altLang="zh-TW" sz="2400" i="1" baseline="-25000" dirty="0" smtClean="0">
                    <a:latin typeface="Times" charset="0"/>
                    <a:ea typeface="Times" charset="0"/>
                    <a:cs typeface="Times" charset="0"/>
                  </a:rPr>
                  <a:t>S</a:t>
                </a:r>
                <a:endParaRPr lang="zh-TW" altLang="en-US" sz="2400" i="1" dirty="0">
                  <a:latin typeface="Times" charset="0"/>
                  <a:ea typeface="Times" charset="0"/>
                  <a:cs typeface="Times" charset="0"/>
                </a:endParaRPr>
              </a:p>
            </p:txBody>
          </p:sp>
        </mc:Choice>
        <mc:Fallback xmlns="">
          <p:sp>
            <p:nvSpPr>
              <p:cNvPr id="158" name="矩形 15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5356" y="1321568"/>
                <a:ext cx="486865" cy="461665"/>
              </a:xfrm>
              <a:prstGeom prst="rect">
                <a:avLst/>
              </a:prstGeom>
              <a:blipFill rotWithShape="0">
                <a:blip r:embed="rId27"/>
                <a:stretch>
                  <a:fillRect l="-2500" r="-6250" b="-2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文字方塊 82"/>
          <p:cNvSpPr txBox="1"/>
          <p:nvPr/>
        </p:nvSpPr>
        <p:spPr>
          <a:xfrm>
            <a:off x="169646" y="139566"/>
            <a:ext cx="394415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4000" dirty="0" smtClean="0"/>
              <a:t>Proposed Method</a:t>
            </a:r>
            <a:endParaRPr kumimoji="1" lang="zh-TW" altLang="en-US" sz="4000" dirty="0"/>
          </a:p>
        </p:txBody>
      </p:sp>
    </p:spTree>
    <p:extLst>
      <p:ext uri="{BB962C8B-B14F-4D97-AF65-F5344CB8AC3E}">
        <p14:creationId xmlns:p14="http://schemas.microsoft.com/office/powerpoint/2010/main" val="2075995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862486-4BB1-4FDC-ADB4-4D5FFC0E7586}" type="slidenum">
              <a:rPr lang="zh-TW" altLang="en-US" smtClean="0"/>
              <a:t>13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56" t="8512" r="10088" b="56918"/>
          <a:stretch/>
        </p:blipFill>
        <p:spPr>
          <a:xfrm>
            <a:off x="1856292" y="951357"/>
            <a:ext cx="8318578" cy="4513271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169646" y="2915604"/>
            <a:ext cx="15071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200" dirty="0" smtClean="0">
                <a:solidFill>
                  <a:srgbClr val="D72110"/>
                </a:solidFill>
              </a:rPr>
              <a:t>Training</a:t>
            </a:r>
            <a:endParaRPr kumimoji="1" lang="zh-TW" altLang="en-US" sz="3200" dirty="0">
              <a:solidFill>
                <a:srgbClr val="D72110"/>
              </a:solidFill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247648" y="5890411"/>
            <a:ext cx="13511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200" dirty="0" smtClean="0">
                <a:solidFill>
                  <a:srgbClr val="D72110"/>
                </a:solidFill>
              </a:rPr>
              <a:t>Testing</a:t>
            </a:r>
            <a:endParaRPr kumimoji="1" lang="zh-TW" altLang="en-US" sz="3200" dirty="0">
              <a:solidFill>
                <a:srgbClr val="D72110"/>
              </a:solidFill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2492" y="5691542"/>
            <a:ext cx="6166830" cy="948743"/>
          </a:xfrm>
          <a:prstGeom prst="rect">
            <a:avLst/>
          </a:prstGeom>
        </p:spPr>
      </p:pic>
      <p:sp>
        <p:nvSpPr>
          <p:cNvPr id="9" name="文字方塊 8"/>
          <p:cNvSpPr txBox="1"/>
          <p:nvPr/>
        </p:nvSpPr>
        <p:spPr>
          <a:xfrm>
            <a:off x="169646" y="139566"/>
            <a:ext cx="394415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4000" dirty="0" smtClean="0"/>
              <a:t>Proposed Method</a:t>
            </a:r>
            <a:endParaRPr kumimoji="1" lang="zh-TW" altLang="en-US" sz="4000" dirty="0"/>
          </a:p>
        </p:txBody>
      </p:sp>
    </p:spTree>
    <p:extLst>
      <p:ext uri="{BB962C8B-B14F-4D97-AF65-F5344CB8AC3E}">
        <p14:creationId xmlns:p14="http://schemas.microsoft.com/office/powerpoint/2010/main" val="15991847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862486-4BB1-4FDC-ADB4-4D5FFC0E7586}" type="slidenum">
              <a:rPr lang="zh-TW" altLang="en-US" smtClean="0"/>
              <a:t>14</a:t>
            </a:fld>
            <a:endParaRPr lang="zh-TW" altLang="en-US"/>
          </a:p>
        </p:txBody>
      </p:sp>
      <p:sp>
        <p:nvSpPr>
          <p:cNvPr id="5" name="標題 1"/>
          <p:cNvSpPr txBox="1">
            <a:spLocks/>
          </p:cNvSpPr>
          <p:nvPr/>
        </p:nvSpPr>
        <p:spPr>
          <a:xfrm>
            <a:off x="583557" y="252257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800" b="1" dirty="0" smtClean="0">
                <a:latin typeface="Arial" charset="0"/>
                <a:ea typeface="Arial" charset="0"/>
                <a:cs typeface="Arial" charset="0"/>
              </a:rPr>
              <a:t>Evaluation</a:t>
            </a:r>
            <a:endParaRPr kumimoji="1" lang="zh-TW" altLang="en-US" sz="4800" b="1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634199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169646" y="139566"/>
            <a:ext cx="257974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4000" dirty="0" smtClean="0"/>
              <a:t>Experiment</a:t>
            </a:r>
            <a:endParaRPr kumimoji="1" lang="zh-TW" altLang="en-US" sz="4000" dirty="0"/>
          </a:p>
        </p:txBody>
      </p:sp>
      <p:sp>
        <p:nvSpPr>
          <p:cNvPr id="83" name="內容版面配置區 2"/>
          <p:cNvSpPr>
            <a:spLocks noGrp="1"/>
          </p:cNvSpPr>
          <p:nvPr>
            <p:ph idx="1"/>
          </p:nvPr>
        </p:nvSpPr>
        <p:spPr>
          <a:xfrm>
            <a:off x="583555" y="1153886"/>
            <a:ext cx="11072149" cy="5519057"/>
          </a:xfrm>
        </p:spPr>
        <p:txBody>
          <a:bodyPr>
            <a:normAutofit/>
          </a:bodyPr>
          <a:lstStyle/>
          <a:p>
            <a:r>
              <a:rPr lang="en-US" altLang="zh-TW" dirty="0" smtClean="0"/>
              <a:t>Synthetic-to-real adaptation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 smtClean="0"/>
              <a:t>- Semantic segmentation</a:t>
            </a:r>
            <a:br>
              <a:rPr lang="en-US" altLang="zh-TW" dirty="0" smtClean="0"/>
            </a:br>
            <a:r>
              <a:rPr lang="en-US" altLang="zh-TW" dirty="0" smtClean="0"/>
              <a:t>- Single-view depth prediction</a:t>
            </a:r>
            <a:br>
              <a:rPr lang="en-US" altLang="zh-TW" dirty="0" smtClean="0"/>
            </a:br>
            <a:r>
              <a:rPr lang="en-US" altLang="zh-TW" dirty="0" smtClean="0"/>
              <a:t>- Optical flow estimation</a:t>
            </a:r>
          </a:p>
          <a:p>
            <a:endParaRPr lang="en-US" altLang="zh-TW" dirty="0"/>
          </a:p>
          <a:p>
            <a:r>
              <a:rPr lang="en-US" altLang="zh-TW" dirty="0" smtClean="0"/>
              <a:t>Cross-city adaptation</a:t>
            </a:r>
            <a:br>
              <a:rPr lang="en-US" altLang="zh-TW" dirty="0" smtClean="0"/>
            </a:br>
            <a:r>
              <a:rPr lang="en-US" altLang="zh-TW" dirty="0" smtClean="0"/>
              <a:t>- </a:t>
            </a:r>
            <a:r>
              <a:rPr lang="en-US" altLang="zh-TW" dirty="0" smtClean="0">
                <a:sym typeface="Wingdings"/>
              </a:rPr>
              <a:t>Semantic segmentation</a:t>
            </a:r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1188707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862486-4BB1-4FDC-ADB4-4D5FFC0E7586}" type="slidenum">
              <a:rPr lang="zh-TW" altLang="en-US" smtClean="0"/>
              <a:t>16</a:t>
            </a:fld>
            <a:endParaRPr lang="zh-TW" altLang="en-US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95" t="9935" r="10952" b="67619"/>
          <a:stretch/>
        </p:blipFill>
        <p:spPr>
          <a:xfrm>
            <a:off x="409489" y="1457246"/>
            <a:ext cx="10800006" cy="3875297"/>
          </a:xfrm>
          <a:prstGeom prst="rect">
            <a:avLst/>
          </a:prstGeom>
        </p:spPr>
      </p:pic>
      <p:sp>
        <p:nvSpPr>
          <p:cNvPr id="10" name="文字方塊 9"/>
          <p:cNvSpPr txBox="1"/>
          <p:nvPr/>
        </p:nvSpPr>
        <p:spPr>
          <a:xfrm>
            <a:off x="7033382" y="216510"/>
            <a:ext cx="393627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000" b="1" dirty="0" smtClean="0">
                <a:solidFill>
                  <a:srgbClr val="134AF6"/>
                </a:solidFill>
              </a:rPr>
              <a:t>Semantic </a:t>
            </a:r>
            <a:r>
              <a:rPr kumimoji="1" lang="en-US" altLang="zh-TW" sz="3000" b="1" dirty="0" smtClean="0">
                <a:solidFill>
                  <a:srgbClr val="134AF6"/>
                </a:solidFill>
              </a:rPr>
              <a:t>segmentation</a:t>
            </a:r>
            <a:endParaRPr kumimoji="1" lang="zh-TW" altLang="en-US" sz="3000" b="1" dirty="0">
              <a:solidFill>
                <a:srgbClr val="134AF6"/>
              </a:solidFill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169646" y="139566"/>
            <a:ext cx="61772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4000" dirty="0" smtClean="0"/>
              <a:t>Synthetic-to-Real Adaptation</a:t>
            </a:r>
            <a:endParaRPr kumimoji="1" lang="zh-TW" altLang="en-US" sz="4000" dirty="0"/>
          </a:p>
        </p:txBody>
      </p:sp>
    </p:spTree>
    <p:extLst>
      <p:ext uri="{BB962C8B-B14F-4D97-AF65-F5344CB8AC3E}">
        <p14:creationId xmlns:p14="http://schemas.microsoft.com/office/powerpoint/2010/main" val="20371616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862486-4BB1-4FDC-ADB4-4D5FFC0E7586}" type="slidenum">
              <a:rPr lang="zh-TW" altLang="en-US" smtClean="0"/>
              <a:t>17</a:t>
            </a:fld>
            <a:endParaRPr lang="zh-TW" altLang="en-US"/>
          </a:p>
        </p:txBody>
      </p:sp>
      <p:grpSp>
        <p:nvGrpSpPr>
          <p:cNvPr id="11" name="群組 10"/>
          <p:cNvGrpSpPr/>
          <p:nvPr/>
        </p:nvGrpSpPr>
        <p:grpSpPr>
          <a:xfrm>
            <a:off x="1136797" y="874633"/>
            <a:ext cx="9658203" cy="5664279"/>
            <a:chOff x="29068429" y="12131876"/>
            <a:chExt cx="7816757" cy="4870529"/>
          </a:xfrm>
        </p:grpSpPr>
        <p:pic>
          <p:nvPicPr>
            <p:cNvPr id="12" name="圖片 11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237"/>
            <a:stretch/>
          </p:blipFill>
          <p:spPr>
            <a:xfrm>
              <a:off x="29068429" y="12131876"/>
              <a:ext cx="7816757" cy="4498518"/>
            </a:xfrm>
            <a:prstGeom prst="rect">
              <a:avLst/>
            </a:prstGeom>
          </p:spPr>
        </p:pic>
        <p:sp>
          <p:nvSpPr>
            <p:cNvPr id="13" name="文字方塊 12"/>
            <p:cNvSpPr txBox="1"/>
            <p:nvPr/>
          </p:nvSpPr>
          <p:spPr>
            <a:xfrm>
              <a:off x="29251380" y="16602295"/>
              <a:ext cx="165141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TW" sz="2000" dirty="0" smtClean="0">
                  <a:latin typeface="Arial" charset="0"/>
                  <a:ea typeface="Arial" charset="0"/>
                  <a:cs typeface="Arial" charset="0"/>
                </a:rPr>
                <a:t>Input images</a:t>
              </a:r>
              <a:endParaRPr kumimoji="1" lang="zh-TW" altLang="en-US" sz="2000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4" name="文字方塊 13"/>
            <p:cNvSpPr txBox="1"/>
            <p:nvPr/>
          </p:nvSpPr>
          <p:spPr>
            <a:xfrm>
              <a:off x="31219310" y="16601182"/>
              <a:ext cx="162095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TW" sz="2000" dirty="0" smtClean="0">
                  <a:latin typeface="Arial" charset="0"/>
                  <a:ea typeface="Arial" charset="0"/>
                  <a:cs typeface="Arial" charset="0"/>
                </a:rPr>
                <a:t>Ground truth</a:t>
              </a:r>
              <a:endParaRPr kumimoji="1" lang="zh-TW" altLang="en-US" sz="2000" dirty="0">
                <a:latin typeface="Arial" charset="0"/>
                <a:ea typeface="Arial" charset="0"/>
                <a:cs typeface="Arial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文字方塊 14"/>
                <p:cNvSpPr txBox="1"/>
                <p:nvPr/>
              </p:nvSpPr>
              <p:spPr>
                <a:xfrm>
                  <a:off x="32940208" y="16601182"/>
                  <a:ext cx="2014334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kumimoji="1" lang="en-US" altLang="zh-TW" sz="2000" dirty="0" smtClean="0">
                      <a:latin typeface="Arial" charset="0"/>
                      <a:ea typeface="Arial" charset="0"/>
                      <a:cs typeface="Arial" charset="0"/>
                    </a:rPr>
                    <a:t>Ours w/o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000" i="1" smtClean="0">
                              <a:latin typeface="Cambria Math" charset="0"/>
                              <a:ea typeface="Arial" charset="0"/>
                              <a:cs typeface="Arial" charset="0"/>
                            </a:rPr>
                          </m:ctrlPr>
                        </m:sSubPr>
                        <m:e>
                          <m:r>
                            <a:rPr kumimoji="1" lang="en-US" altLang="zh-TW" sz="20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ℒ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zh-TW" sz="2000" b="0" i="0" smtClean="0">
                              <a:latin typeface="Cambria Math" charset="0"/>
                              <a:ea typeface="Arial" charset="0"/>
                              <a:cs typeface="Arial" charset="0"/>
                            </a:rPr>
                            <m:t>consis</m:t>
                          </m:r>
                        </m:sub>
                      </m:sSub>
                    </m:oMath>
                  </a14:m>
                  <a:endParaRPr kumimoji="1" lang="zh-TW" altLang="en-US" sz="2000" dirty="0"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</mc:Choice>
          <mc:Fallback xmlns="">
            <p:sp>
              <p:nvSpPr>
                <p:cNvPr id="114" name="文字方塊 1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940208" y="16601182"/>
                  <a:ext cx="2014334" cy="400110"/>
                </a:xfrm>
                <a:prstGeom prst="rect">
                  <a:avLst/>
                </a:prstGeom>
                <a:blipFill rotWithShape="0">
                  <a:blip r:embed="rId42"/>
                  <a:stretch>
                    <a:fillRect l="-3030" t="-6061" b="-2727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" name="文字方塊 15"/>
            <p:cNvSpPr txBox="1"/>
            <p:nvPr/>
          </p:nvSpPr>
          <p:spPr>
            <a:xfrm>
              <a:off x="35509200" y="16601182"/>
              <a:ext cx="73930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TW" sz="2000" dirty="0" smtClean="0">
                  <a:latin typeface="Arial" charset="0"/>
                  <a:ea typeface="Arial" charset="0"/>
                  <a:cs typeface="Arial" charset="0"/>
                </a:rPr>
                <a:t>Ours</a:t>
              </a:r>
              <a:endParaRPr kumimoji="1" lang="zh-TW" altLang="en-US" sz="2000" dirty="0">
                <a:latin typeface="Arial" charset="0"/>
                <a:ea typeface="Arial" charset="0"/>
                <a:cs typeface="Arial" charset="0"/>
              </a:endParaRPr>
            </a:p>
          </p:txBody>
        </p:sp>
      </p:grpSp>
      <p:sp>
        <p:nvSpPr>
          <p:cNvPr id="23" name="文字方塊 22"/>
          <p:cNvSpPr txBox="1"/>
          <p:nvPr/>
        </p:nvSpPr>
        <p:spPr>
          <a:xfrm>
            <a:off x="169646" y="139566"/>
            <a:ext cx="302448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4000" dirty="0" smtClean="0"/>
              <a:t>Visual Results</a:t>
            </a:r>
            <a:endParaRPr kumimoji="1" lang="zh-TW" altLang="en-US" sz="4000" dirty="0"/>
          </a:p>
        </p:txBody>
      </p:sp>
    </p:spTree>
    <p:extLst>
      <p:ext uri="{BB962C8B-B14F-4D97-AF65-F5344CB8AC3E}">
        <p14:creationId xmlns:p14="http://schemas.microsoft.com/office/powerpoint/2010/main" val="15543569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862486-4BB1-4FDC-ADB4-4D5FFC0E7586}" type="slidenum">
              <a:rPr lang="zh-TW" altLang="en-US" smtClean="0"/>
              <a:t>18</a:t>
            </a:fld>
            <a:endParaRPr lang="zh-TW" altLang="en-US"/>
          </a:p>
        </p:txBody>
      </p:sp>
      <p:sp>
        <p:nvSpPr>
          <p:cNvPr id="11" name="文字方塊 10"/>
          <p:cNvSpPr txBox="1"/>
          <p:nvPr/>
        </p:nvSpPr>
        <p:spPr>
          <a:xfrm>
            <a:off x="6765514" y="215379"/>
            <a:ext cx="542648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000" b="1" dirty="0" smtClean="0">
                <a:solidFill>
                  <a:srgbClr val="134AF6"/>
                </a:solidFill>
              </a:rPr>
              <a:t>Single-view </a:t>
            </a:r>
            <a:r>
              <a:rPr kumimoji="1" lang="en-US" altLang="zh-TW" sz="3000" b="1" smtClean="0">
                <a:solidFill>
                  <a:srgbClr val="134AF6"/>
                </a:solidFill>
              </a:rPr>
              <a:t>depth prediction</a:t>
            </a:r>
            <a:endParaRPr kumimoji="1" lang="zh-TW" altLang="en-US" sz="3000" b="1" dirty="0">
              <a:solidFill>
                <a:srgbClr val="134AF6"/>
              </a:solidFill>
            </a:endParaRPr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42" t="64070" r="11056" b="12243"/>
          <a:stretch/>
        </p:blipFill>
        <p:spPr>
          <a:xfrm>
            <a:off x="442015" y="1486764"/>
            <a:ext cx="10805396" cy="4119558"/>
          </a:xfrm>
          <a:prstGeom prst="rect">
            <a:avLst/>
          </a:prstGeom>
        </p:spPr>
      </p:pic>
      <p:sp>
        <p:nvSpPr>
          <p:cNvPr id="14" name="文字方塊 13"/>
          <p:cNvSpPr txBox="1"/>
          <p:nvPr/>
        </p:nvSpPr>
        <p:spPr>
          <a:xfrm>
            <a:off x="169646" y="139566"/>
            <a:ext cx="61772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4000" dirty="0" smtClean="0"/>
              <a:t>Synthetic-to-Real Adaptation</a:t>
            </a:r>
            <a:endParaRPr kumimoji="1" lang="zh-TW" altLang="en-US" sz="4000" dirty="0"/>
          </a:p>
        </p:txBody>
      </p:sp>
    </p:spTree>
    <p:extLst>
      <p:ext uri="{BB962C8B-B14F-4D97-AF65-F5344CB8AC3E}">
        <p14:creationId xmlns:p14="http://schemas.microsoft.com/office/powerpoint/2010/main" val="649921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862486-4BB1-4FDC-ADB4-4D5FFC0E7586}" type="slidenum">
              <a:rPr lang="zh-TW" altLang="en-US" smtClean="0"/>
              <a:t>19</a:t>
            </a:fld>
            <a:endParaRPr lang="zh-TW" altLang="en-US"/>
          </a:p>
        </p:txBody>
      </p:sp>
      <p:grpSp>
        <p:nvGrpSpPr>
          <p:cNvPr id="5" name="群組 4"/>
          <p:cNvGrpSpPr/>
          <p:nvPr/>
        </p:nvGrpSpPr>
        <p:grpSpPr>
          <a:xfrm>
            <a:off x="3194128" y="581024"/>
            <a:ext cx="6942864" cy="6140451"/>
            <a:chOff x="36890440" y="15307571"/>
            <a:chExt cx="6890799" cy="6026920"/>
          </a:xfrm>
        </p:grpSpPr>
        <p:pic>
          <p:nvPicPr>
            <p:cNvPr id="6" name="圖片 5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55" t="34744" r="10666" b="13984"/>
            <a:stretch/>
          </p:blipFill>
          <p:spPr>
            <a:xfrm>
              <a:off x="36890440" y="15307571"/>
              <a:ext cx="6890799" cy="5591039"/>
            </a:xfrm>
            <a:prstGeom prst="rect">
              <a:avLst/>
            </a:prstGeom>
          </p:spPr>
        </p:pic>
        <p:sp>
          <p:nvSpPr>
            <p:cNvPr id="7" name="文字方塊 6"/>
            <p:cNvSpPr txBox="1"/>
            <p:nvPr/>
          </p:nvSpPr>
          <p:spPr>
            <a:xfrm>
              <a:off x="36981645" y="20965159"/>
              <a:ext cx="15055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TW" sz="1800" dirty="0" smtClean="0">
                  <a:latin typeface="Arial" charset="0"/>
                  <a:ea typeface="Arial" charset="0"/>
                  <a:cs typeface="Arial" charset="0"/>
                </a:rPr>
                <a:t>Input images</a:t>
              </a:r>
              <a:endParaRPr kumimoji="1" lang="zh-TW" altLang="en-US" sz="1800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8" name="文字方塊 7"/>
            <p:cNvSpPr txBox="1"/>
            <p:nvPr/>
          </p:nvSpPr>
          <p:spPr>
            <a:xfrm>
              <a:off x="38748840" y="20965159"/>
              <a:ext cx="14798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TW" sz="1800" dirty="0" smtClean="0">
                  <a:latin typeface="Arial" charset="0"/>
                  <a:ea typeface="Arial" charset="0"/>
                  <a:cs typeface="Arial" charset="0"/>
                </a:rPr>
                <a:t>Ground truth</a:t>
              </a:r>
              <a:endParaRPr kumimoji="1" lang="zh-TW" altLang="en-US" sz="1800" dirty="0">
                <a:latin typeface="Arial" charset="0"/>
                <a:ea typeface="Arial" charset="0"/>
                <a:cs typeface="Arial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文字方塊 8"/>
                <p:cNvSpPr txBox="1"/>
                <p:nvPr/>
              </p:nvSpPr>
              <p:spPr>
                <a:xfrm>
                  <a:off x="40325190" y="20965159"/>
                  <a:ext cx="183306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kumimoji="1" lang="en-US" altLang="zh-TW" sz="1800" dirty="0" smtClean="0">
                      <a:latin typeface="Arial" charset="0"/>
                      <a:ea typeface="Arial" charset="0"/>
                      <a:cs typeface="Arial" charset="0"/>
                    </a:rPr>
                    <a:t>Ours w/o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1800" i="1" smtClean="0">
                              <a:latin typeface="Cambria Math" charset="0"/>
                              <a:ea typeface="Arial" charset="0"/>
                              <a:cs typeface="Arial" charset="0"/>
                            </a:rPr>
                          </m:ctrlPr>
                        </m:sSubPr>
                        <m:e>
                          <m:r>
                            <a:rPr kumimoji="1" lang="en-US" altLang="zh-TW" sz="18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ℒ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zh-TW" sz="1800" b="0" i="0" smtClean="0">
                              <a:latin typeface="Cambria Math" charset="0"/>
                              <a:ea typeface="Arial" charset="0"/>
                              <a:cs typeface="Arial" charset="0"/>
                            </a:rPr>
                            <m:t>consis</m:t>
                          </m:r>
                        </m:sub>
                      </m:sSub>
                    </m:oMath>
                  </a14:m>
                  <a:endParaRPr kumimoji="1" lang="zh-TW" altLang="en-US" sz="1800" dirty="0"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</mc:Choice>
          <mc:Fallback xmlns="">
            <p:sp>
              <p:nvSpPr>
                <p:cNvPr id="106" name="文字方塊 10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325190" y="20965159"/>
                  <a:ext cx="1833066" cy="369332"/>
                </a:xfrm>
                <a:prstGeom prst="rect">
                  <a:avLst/>
                </a:prstGeom>
                <a:blipFill rotWithShape="0">
                  <a:blip r:embed="rId40"/>
                  <a:stretch>
                    <a:fillRect l="-1993" t="-9836" b="-2459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文字方塊 9"/>
            <p:cNvSpPr txBox="1"/>
            <p:nvPr/>
          </p:nvSpPr>
          <p:spPr>
            <a:xfrm>
              <a:off x="42576098" y="20965159"/>
              <a:ext cx="6848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TW" sz="1800" dirty="0" smtClean="0">
                  <a:latin typeface="Arial" charset="0"/>
                  <a:ea typeface="Arial" charset="0"/>
                  <a:cs typeface="Arial" charset="0"/>
                </a:rPr>
                <a:t>Ours</a:t>
              </a:r>
              <a:endParaRPr kumimoji="1" lang="zh-TW" altLang="en-US" sz="1800" dirty="0">
                <a:latin typeface="Arial" charset="0"/>
                <a:ea typeface="Arial" charset="0"/>
                <a:cs typeface="Arial" charset="0"/>
              </a:endParaRPr>
            </a:p>
          </p:txBody>
        </p:sp>
      </p:grpSp>
      <p:sp>
        <p:nvSpPr>
          <p:cNvPr id="23" name="文字方塊 22"/>
          <p:cNvSpPr txBox="1"/>
          <p:nvPr/>
        </p:nvSpPr>
        <p:spPr>
          <a:xfrm>
            <a:off x="169646" y="139566"/>
            <a:ext cx="302448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4000" dirty="0" smtClean="0"/>
              <a:t>Visual Results</a:t>
            </a:r>
            <a:endParaRPr kumimoji="1" lang="zh-TW" altLang="en-US" sz="4000" dirty="0"/>
          </a:p>
        </p:txBody>
      </p:sp>
    </p:spTree>
    <p:extLst>
      <p:ext uri="{BB962C8B-B14F-4D97-AF65-F5344CB8AC3E}">
        <p14:creationId xmlns:p14="http://schemas.microsoft.com/office/powerpoint/2010/main" val="9235562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862486-4BB1-4FDC-ADB4-4D5FFC0E7586}" type="slidenum">
              <a:rPr lang="zh-TW" altLang="en-US" smtClean="0"/>
              <a:t>2</a:t>
            </a:fld>
            <a:endParaRPr lang="zh-TW" altLang="en-US"/>
          </a:p>
        </p:txBody>
      </p:sp>
      <p:pic>
        <p:nvPicPr>
          <p:cNvPr id="20" name="圖片 1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18" t="25855" r="10151" b="43643"/>
          <a:stretch/>
        </p:blipFill>
        <p:spPr>
          <a:xfrm>
            <a:off x="877067" y="2045131"/>
            <a:ext cx="9565156" cy="4586033"/>
          </a:xfrm>
          <a:prstGeom prst="rect">
            <a:avLst/>
          </a:prstGeom>
        </p:spPr>
      </p:pic>
      <p:sp>
        <p:nvSpPr>
          <p:cNvPr id="21" name="文字方塊 20"/>
          <p:cNvSpPr txBox="1"/>
          <p:nvPr/>
        </p:nvSpPr>
        <p:spPr>
          <a:xfrm>
            <a:off x="186444" y="940585"/>
            <a:ext cx="99572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 smtClean="0">
                <a:solidFill>
                  <a:srgbClr val="0070C0"/>
                </a:solidFill>
                <a:latin typeface="Arial" charset="0"/>
                <a:ea typeface="Arial" charset="0"/>
                <a:cs typeface="Arial" charset="0"/>
              </a:rPr>
              <a:t>Input: </a:t>
            </a:r>
            <a:r>
              <a:rPr kumimoji="1" lang="en-US" altLang="zh-TW" sz="2400" dirty="0">
                <a:latin typeface="Arial" charset="0"/>
                <a:ea typeface="Arial" charset="0"/>
                <a:cs typeface="Arial" charset="0"/>
              </a:rPr>
              <a:t>A </a:t>
            </a:r>
            <a:r>
              <a:rPr kumimoji="1" lang="en-US" altLang="zh-TW" sz="2400" dirty="0" smtClean="0">
                <a:latin typeface="Arial" charset="0"/>
                <a:ea typeface="Arial" charset="0"/>
                <a:cs typeface="Arial" charset="0"/>
              </a:rPr>
              <a:t>source dataset (labeled) and a target dataset (unlabeled)</a:t>
            </a:r>
          </a:p>
          <a:p>
            <a:r>
              <a:rPr kumimoji="1" lang="en-US" altLang="zh-TW" sz="2400" dirty="0" smtClean="0">
                <a:solidFill>
                  <a:srgbClr val="0070C0"/>
                </a:solidFill>
                <a:latin typeface="Arial" charset="0"/>
                <a:ea typeface="Arial" charset="0"/>
                <a:cs typeface="Arial" charset="0"/>
              </a:rPr>
              <a:t>Goal: </a:t>
            </a:r>
            <a:r>
              <a:rPr kumimoji="1" lang="en-US" altLang="zh-TW" sz="2400" dirty="0" smtClean="0">
                <a:latin typeface="Arial" charset="0"/>
                <a:ea typeface="Arial" charset="0"/>
                <a:cs typeface="Arial" charset="0"/>
              </a:rPr>
              <a:t>Transfer knowledge learned from source domain to target domain</a:t>
            </a:r>
            <a:endParaRPr kumimoji="1" lang="zh-TW" altLang="en-US" sz="24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169646" y="139566"/>
            <a:ext cx="720722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4000" dirty="0" smtClean="0"/>
              <a:t>Unsupervised Domain Adaptation</a:t>
            </a:r>
            <a:endParaRPr kumimoji="1" lang="zh-TW" altLang="en-US" sz="4000" dirty="0"/>
          </a:p>
        </p:txBody>
      </p:sp>
    </p:spTree>
    <p:extLst>
      <p:ext uri="{BB962C8B-B14F-4D97-AF65-F5344CB8AC3E}">
        <p14:creationId xmlns:p14="http://schemas.microsoft.com/office/powerpoint/2010/main" val="25413588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862486-4BB1-4FDC-ADB4-4D5FFC0E7586}" type="slidenum">
              <a:rPr lang="zh-TW" altLang="en-US" smtClean="0"/>
              <a:t>20</a:t>
            </a:fld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97" t="40114" r="10929" b="42573"/>
          <a:stretch/>
        </p:blipFill>
        <p:spPr>
          <a:xfrm>
            <a:off x="538571" y="1506864"/>
            <a:ext cx="10996499" cy="3046329"/>
          </a:xfrm>
          <a:prstGeom prst="rect">
            <a:avLst/>
          </a:prstGeom>
        </p:spPr>
      </p:pic>
      <p:sp>
        <p:nvSpPr>
          <p:cNvPr id="12" name="文字方塊 11"/>
          <p:cNvSpPr txBox="1"/>
          <p:nvPr/>
        </p:nvSpPr>
        <p:spPr>
          <a:xfrm>
            <a:off x="6862539" y="216510"/>
            <a:ext cx="439896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000" b="1" dirty="0" smtClean="0">
                <a:solidFill>
                  <a:srgbClr val="134AF6"/>
                </a:solidFill>
              </a:rPr>
              <a:t>Optical flow estimation</a:t>
            </a:r>
            <a:endParaRPr kumimoji="1" lang="zh-TW" altLang="en-US" sz="3000" b="1" dirty="0">
              <a:solidFill>
                <a:srgbClr val="134AF6"/>
              </a:solidFill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169646" y="139566"/>
            <a:ext cx="61772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4000" dirty="0" smtClean="0"/>
              <a:t>Synthetic-to-Real Adaptation</a:t>
            </a:r>
            <a:endParaRPr kumimoji="1" lang="zh-TW" altLang="en-US" sz="4000" dirty="0"/>
          </a:p>
        </p:txBody>
      </p:sp>
    </p:spTree>
    <p:extLst>
      <p:ext uri="{BB962C8B-B14F-4D97-AF65-F5344CB8AC3E}">
        <p14:creationId xmlns:p14="http://schemas.microsoft.com/office/powerpoint/2010/main" val="14793110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862486-4BB1-4FDC-ADB4-4D5FFC0E7586}" type="slidenum">
              <a:rPr lang="zh-TW" altLang="en-US" smtClean="0"/>
              <a:t>21</a:t>
            </a:fld>
            <a:endParaRPr lang="zh-TW" altLang="en-US"/>
          </a:p>
        </p:txBody>
      </p:sp>
      <p:grpSp>
        <p:nvGrpSpPr>
          <p:cNvPr id="17" name="群組 16"/>
          <p:cNvGrpSpPr/>
          <p:nvPr/>
        </p:nvGrpSpPr>
        <p:grpSpPr>
          <a:xfrm>
            <a:off x="770503" y="847452"/>
            <a:ext cx="10583297" cy="5508898"/>
            <a:chOff x="29057735" y="17507862"/>
            <a:chExt cx="7756009" cy="4263154"/>
          </a:xfrm>
        </p:grpSpPr>
        <p:pic>
          <p:nvPicPr>
            <p:cNvPr id="18" name="圖片 17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08" t="47350" r="11111" b="21168"/>
            <a:stretch/>
          </p:blipFill>
          <p:spPr>
            <a:xfrm>
              <a:off x="29057735" y="17507862"/>
              <a:ext cx="7756009" cy="3878005"/>
            </a:xfrm>
            <a:prstGeom prst="rect">
              <a:avLst/>
            </a:prstGeom>
          </p:spPr>
        </p:pic>
        <p:sp>
          <p:nvSpPr>
            <p:cNvPr id="19" name="文字方塊 18"/>
            <p:cNvSpPr txBox="1"/>
            <p:nvPr/>
          </p:nvSpPr>
          <p:spPr>
            <a:xfrm>
              <a:off x="29244783" y="21370906"/>
              <a:ext cx="165141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TW" sz="2000" dirty="0" smtClean="0">
                  <a:latin typeface="Arial" charset="0"/>
                  <a:ea typeface="Arial" charset="0"/>
                  <a:cs typeface="Arial" charset="0"/>
                </a:rPr>
                <a:t>Input images</a:t>
              </a:r>
              <a:endParaRPr kumimoji="1" lang="zh-TW" altLang="en-US" sz="2000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0" name="文字方塊 19"/>
            <p:cNvSpPr txBox="1"/>
            <p:nvPr/>
          </p:nvSpPr>
          <p:spPr>
            <a:xfrm>
              <a:off x="31186550" y="21370906"/>
              <a:ext cx="162095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TW" sz="2000" dirty="0" smtClean="0">
                  <a:latin typeface="Arial" charset="0"/>
                  <a:ea typeface="Arial" charset="0"/>
                  <a:cs typeface="Arial" charset="0"/>
                </a:rPr>
                <a:t>Ground truth</a:t>
              </a:r>
              <a:endParaRPr kumimoji="1" lang="zh-TW" altLang="en-US" sz="2000" dirty="0">
                <a:latin typeface="Arial" charset="0"/>
                <a:ea typeface="Arial" charset="0"/>
                <a:cs typeface="Arial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文字方塊 20"/>
                <p:cNvSpPr txBox="1"/>
                <p:nvPr/>
              </p:nvSpPr>
              <p:spPr>
                <a:xfrm>
                  <a:off x="32961466" y="21370906"/>
                  <a:ext cx="2014334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kumimoji="1" lang="en-US" altLang="zh-TW" sz="2000" dirty="0" smtClean="0">
                      <a:latin typeface="Arial" charset="0"/>
                      <a:ea typeface="Arial" charset="0"/>
                      <a:cs typeface="Arial" charset="0"/>
                    </a:rPr>
                    <a:t>Ours w/o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000" i="1" smtClean="0">
                              <a:latin typeface="Cambria Math" charset="0"/>
                              <a:ea typeface="Arial" charset="0"/>
                              <a:cs typeface="Arial" charset="0"/>
                            </a:rPr>
                          </m:ctrlPr>
                        </m:sSubPr>
                        <m:e>
                          <m:r>
                            <a:rPr kumimoji="1" lang="en-US" altLang="zh-TW" sz="20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ℒ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zh-TW" sz="2000" b="0" i="0" smtClean="0">
                              <a:latin typeface="Cambria Math" charset="0"/>
                              <a:ea typeface="Arial" charset="0"/>
                              <a:cs typeface="Arial" charset="0"/>
                            </a:rPr>
                            <m:t>consis</m:t>
                          </m:r>
                        </m:sub>
                      </m:sSub>
                    </m:oMath>
                  </a14:m>
                  <a:endParaRPr kumimoji="1" lang="zh-TW" altLang="en-US" sz="2000" dirty="0"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</mc:Choice>
          <mc:Fallback xmlns="">
            <p:sp>
              <p:nvSpPr>
                <p:cNvPr id="118" name="文字方塊 1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961466" y="21370906"/>
                  <a:ext cx="2014334" cy="400110"/>
                </a:xfrm>
                <a:prstGeom prst="rect">
                  <a:avLst/>
                </a:prstGeom>
                <a:blipFill rotWithShape="0">
                  <a:blip r:embed="rId44"/>
                  <a:stretch>
                    <a:fillRect l="-2719" t="-7692" b="-2923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" name="文字方塊 21"/>
            <p:cNvSpPr txBox="1"/>
            <p:nvPr/>
          </p:nvSpPr>
          <p:spPr>
            <a:xfrm>
              <a:off x="35499007" y="21370906"/>
              <a:ext cx="7393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TW" sz="2000" dirty="0" smtClean="0">
                  <a:latin typeface="Arial" charset="0"/>
                  <a:ea typeface="Arial" charset="0"/>
                  <a:cs typeface="Arial" charset="0"/>
                </a:rPr>
                <a:t>Ours</a:t>
              </a:r>
              <a:endParaRPr kumimoji="1" lang="zh-TW" altLang="en-US" sz="2000" dirty="0">
                <a:latin typeface="Arial" charset="0"/>
                <a:ea typeface="Arial" charset="0"/>
                <a:cs typeface="Arial" charset="0"/>
              </a:endParaRPr>
            </a:p>
          </p:txBody>
        </p:sp>
      </p:grpSp>
      <p:sp>
        <p:nvSpPr>
          <p:cNvPr id="23" name="文字方塊 22"/>
          <p:cNvSpPr txBox="1"/>
          <p:nvPr/>
        </p:nvSpPr>
        <p:spPr>
          <a:xfrm>
            <a:off x="169646" y="139566"/>
            <a:ext cx="302448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4000" dirty="0" smtClean="0"/>
              <a:t>Visual Results</a:t>
            </a:r>
            <a:endParaRPr kumimoji="1" lang="zh-TW" altLang="en-US" sz="4000" dirty="0"/>
          </a:p>
        </p:txBody>
      </p:sp>
    </p:spTree>
    <p:extLst>
      <p:ext uri="{BB962C8B-B14F-4D97-AF65-F5344CB8AC3E}">
        <p14:creationId xmlns:p14="http://schemas.microsoft.com/office/powerpoint/2010/main" val="14517477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862486-4BB1-4FDC-ADB4-4D5FFC0E7586}" type="slidenum">
              <a:rPr lang="zh-TW" altLang="en-US" smtClean="0"/>
              <a:t>22</a:t>
            </a:fld>
            <a:endParaRPr lang="zh-TW" altLang="en-US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47" t="37089" r="11046" b="38967"/>
          <a:stretch/>
        </p:blipFill>
        <p:spPr>
          <a:xfrm>
            <a:off x="558886" y="1589150"/>
            <a:ext cx="10671613" cy="4092122"/>
          </a:xfrm>
          <a:prstGeom prst="rect">
            <a:avLst/>
          </a:prstGeom>
        </p:spPr>
      </p:pic>
      <p:sp>
        <p:nvSpPr>
          <p:cNvPr id="14" name="文字方塊 13"/>
          <p:cNvSpPr txBox="1"/>
          <p:nvPr/>
        </p:nvSpPr>
        <p:spPr>
          <a:xfrm>
            <a:off x="169646" y="139566"/>
            <a:ext cx="46825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4000" dirty="0" smtClean="0"/>
              <a:t>Cross-City Adaptation</a:t>
            </a:r>
            <a:endParaRPr kumimoji="1" lang="zh-TW" altLang="en-US" sz="4000" dirty="0"/>
          </a:p>
        </p:txBody>
      </p:sp>
    </p:spTree>
    <p:extLst>
      <p:ext uri="{BB962C8B-B14F-4D97-AF65-F5344CB8AC3E}">
        <p14:creationId xmlns:p14="http://schemas.microsoft.com/office/powerpoint/2010/main" val="8530231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796840" y="1385888"/>
            <a:ext cx="9706060" cy="457103"/>
          </a:xfrm>
        </p:spPr>
        <p:txBody>
          <a:bodyPr>
            <a:normAutofit lnSpcReduction="10000"/>
          </a:bodyPr>
          <a:lstStyle/>
          <a:p>
            <a:r>
              <a:rPr lang="en-US" altLang="zh-TW" dirty="0" smtClean="0">
                <a:latin typeface="Arial" charset="0"/>
                <a:ea typeface="Arial" charset="0"/>
                <a:cs typeface="Arial" charset="0"/>
              </a:rPr>
              <a:t>Cross-domain consistency</a:t>
            </a:r>
            <a:endParaRPr lang="en-US" altLang="zh-TW" dirty="0" smtClean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862486-4BB1-4FDC-ADB4-4D5FFC0E7586}" type="slidenum">
              <a:rPr lang="zh-TW" altLang="en-US" smtClean="0"/>
              <a:t>23</a:t>
            </a:fld>
            <a:endParaRPr lang="zh-TW" altLang="en-US"/>
          </a:p>
        </p:txBody>
      </p:sp>
      <p:sp>
        <p:nvSpPr>
          <p:cNvPr id="6" name="標題 1"/>
          <p:cNvSpPr txBox="1">
            <a:spLocks/>
          </p:cNvSpPr>
          <p:nvPr/>
        </p:nvSpPr>
        <p:spPr>
          <a:xfrm>
            <a:off x="502535" y="330571"/>
            <a:ext cx="11442538" cy="8688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3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Conclusions</a:t>
            </a:r>
            <a:endParaRPr lang="zh-TW" alt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內容版面配置區 2"/>
          <p:cNvSpPr txBox="1">
            <a:spLocks/>
          </p:cNvSpPr>
          <p:nvPr/>
        </p:nvSpPr>
        <p:spPr>
          <a:xfrm>
            <a:off x="796840" y="2442218"/>
            <a:ext cx="10063071" cy="45433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 smtClean="0">
                <a:latin typeface="Arial" charset="0"/>
                <a:ea typeface="Arial" charset="0"/>
                <a:cs typeface="Arial" charset="0"/>
              </a:rPr>
              <a:t>Application agnostic</a:t>
            </a:r>
            <a:endParaRPr lang="en-US" altLang="zh-TW" dirty="0" smtClean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1" name="內容版面配置區 2"/>
          <p:cNvSpPr txBox="1">
            <a:spLocks/>
          </p:cNvSpPr>
          <p:nvPr/>
        </p:nvSpPr>
        <p:spPr>
          <a:xfrm>
            <a:off x="796840" y="3491887"/>
            <a:ext cx="9706060" cy="5720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 smtClean="0">
                <a:latin typeface="Arial" charset="0"/>
                <a:ea typeface="Arial" charset="0"/>
                <a:cs typeface="Arial" charset="0"/>
              </a:rPr>
              <a:t>State-of-the-art performances</a:t>
            </a:r>
          </a:p>
        </p:txBody>
      </p:sp>
    </p:spTree>
    <p:extLst>
      <p:ext uri="{BB962C8B-B14F-4D97-AF65-F5344CB8AC3E}">
        <p14:creationId xmlns:p14="http://schemas.microsoft.com/office/powerpoint/2010/main" val="38977148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11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57427" y="2786269"/>
            <a:ext cx="12083520" cy="1271846"/>
          </a:xfrm>
        </p:spPr>
        <p:txBody>
          <a:bodyPr>
            <a:noAutofit/>
          </a:bodyPr>
          <a:lstStyle/>
          <a:p>
            <a:r>
              <a:rPr lang="en-US" altLang="zh-TW" sz="6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Thanks for listening!</a:t>
            </a:r>
            <a:endParaRPr lang="zh-TW" altLang="en-US" sz="6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" name="圖片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73993" y="413616"/>
            <a:ext cx="2874925" cy="1114930"/>
          </a:xfrm>
          <a:prstGeom prst="rect">
            <a:avLst/>
          </a:prstGeom>
        </p:spPr>
      </p:pic>
      <p:pic>
        <p:nvPicPr>
          <p:cNvPr id="22" name="圖片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6393" y="566016"/>
            <a:ext cx="2874925" cy="1114930"/>
          </a:xfrm>
          <a:prstGeom prst="rect">
            <a:avLst/>
          </a:prstGeom>
        </p:spPr>
      </p:pic>
      <p:pic>
        <p:nvPicPr>
          <p:cNvPr id="23" name="圖片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78793" y="718416"/>
            <a:ext cx="2874925" cy="1114930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862486-4BB1-4FDC-ADB4-4D5FFC0E7586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40133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862486-4BB1-4FDC-ADB4-4D5FFC0E7586}" type="slidenum">
              <a:rPr lang="zh-TW" altLang="en-US" smtClean="0"/>
              <a:t>3</a:t>
            </a:fld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306205" y="940585"/>
            <a:ext cx="752802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 smtClean="0">
                <a:latin typeface="Arial" charset="0"/>
                <a:ea typeface="Arial" charset="0"/>
                <a:cs typeface="Arial" charset="0"/>
              </a:rPr>
              <a:t>- Target domain is unsupervised</a:t>
            </a:r>
          </a:p>
          <a:p>
            <a:r>
              <a:rPr kumimoji="1" lang="en-US" altLang="zh-TW" sz="2400" dirty="0" smtClean="0">
                <a:latin typeface="Arial" charset="0"/>
                <a:ea typeface="Arial" charset="0"/>
                <a:cs typeface="Arial" charset="0"/>
              </a:rPr>
              <a:t>- </a:t>
            </a:r>
            <a:r>
              <a:rPr kumimoji="1" lang="en-US" altLang="zh-TW" sz="2400" dirty="0" smtClean="0">
                <a:latin typeface="Arial" charset="0"/>
                <a:ea typeface="Arial" charset="0"/>
                <a:cs typeface="Arial" charset="0"/>
              </a:rPr>
              <a:t>Domain gap between the source and target datasets</a:t>
            </a:r>
            <a:endParaRPr kumimoji="1" lang="zh-TW" altLang="en-US" sz="2400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8730" y="1858631"/>
            <a:ext cx="7713937" cy="4051586"/>
          </a:xfrm>
          <a:prstGeom prst="rect">
            <a:avLst/>
          </a:prstGeom>
        </p:spPr>
      </p:pic>
      <p:sp>
        <p:nvSpPr>
          <p:cNvPr id="10" name="文字方塊 9"/>
          <p:cNvSpPr txBox="1"/>
          <p:nvPr/>
        </p:nvSpPr>
        <p:spPr>
          <a:xfrm>
            <a:off x="1988808" y="5937457"/>
            <a:ext cx="15233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dirty="0" smtClean="0"/>
              <a:t>Target image</a:t>
            </a:r>
            <a:endParaRPr kumimoji="1" lang="zh-TW" altLang="en-US" sz="2000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3861609" y="5932519"/>
            <a:ext cx="15607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dirty="0" smtClean="0"/>
              <a:t>Ground truth</a:t>
            </a:r>
            <a:endParaRPr kumimoji="1" lang="zh-TW" altLang="en-US" sz="2000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5558792" y="5941130"/>
            <a:ext cx="20656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dirty="0" smtClean="0"/>
              <a:t>Before adaptation</a:t>
            </a:r>
            <a:endParaRPr kumimoji="1" lang="zh-TW" altLang="en-US" sz="2000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7581225" y="5940167"/>
            <a:ext cx="19069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smtClean="0"/>
              <a:t>After adaptation</a:t>
            </a:r>
            <a:endParaRPr kumimoji="1" lang="zh-TW" altLang="en-US" sz="2000" dirty="0"/>
          </a:p>
        </p:txBody>
      </p:sp>
      <p:sp>
        <p:nvSpPr>
          <p:cNvPr id="14" name="文字方塊 13"/>
          <p:cNvSpPr txBox="1"/>
          <p:nvPr/>
        </p:nvSpPr>
        <p:spPr>
          <a:xfrm>
            <a:off x="8610600" y="6398994"/>
            <a:ext cx="23389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600" dirty="0" smtClean="0"/>
              <a:t>[Tsai et al. In </a:t>
            </a:r>
            <a:r>
              <a:rPr kumimoji="1" lang="en-US" altLang="zh-TW" sz="1600" i="1" dirty="0" smtClean="0"/>
              <a:t>CVPR</a:t>
            </a:r>
            <a:r>
              <a:rPr kumimoji="1" lang="en-US" altLang="zh-TW" sz="1600" dirty="0" smtClean="0"/>
              <a:t>, 2018.]</a:t>
            </a:r>
            <a:endParaRPr kumimoji="1" lang="zh-TW" altLang="en-US" sz="1600" dirty="0"/>
          </a:p>
        </p:txBody>
      </p:sp>
      <p:sp>
        <p:nvSpPr>
          <p:cNvPr id="16" name="文字方塊 15"/>
          <p:cNvSpPr txBox="1"/>
          <p:nvPr/>
        </p:nvSpPr>
        <p:spPr>
          <a:xfrm>
            <a:off x="169646" y="139566"/>
            <a:ext cx="242476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4000" dirty="0" smtClean="0"/>
              <a:t>Challenges</a:t>
            </a:r>
            <a:endParaRPr kumimoji="1" lang="zh-TW" altLang="en-US" sz="4000" dirty="0"/>
          </a:p>
        </p:txBody>
      </p:sp>
    </p:spTree>
    <p:extLst>
      <p:ext uri="{BB962C8B-B14F-4D97-AF65-F5344CB8AC3E}">
        <p14:creationId xmlns:p14="http://schemas.microsoft.com/office/powerpoint/2010/main" val="134274077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83557" y="2522570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TW" sz="4800" b="1" dirty="0">
                <a:latin typeface="Arial" charset="0"/>
                <a:ea typeface="Arial" charset="0"/>
                <a:cs typeface="Arial" charset="0"/>
              </a:rPr>
              <a:t>Existing </a:t>
            </a:r>
            <a:r>
              <a:rPr lang="en-US" altLang="zh-TW" sz="4800" b="1" dirty="0" smtClean="0">
                <a:latin typeface="Arial" charset="0"/>
                <a:ea typeface="Arial" charset="0"/>
                <a:cs typeface="Arial" charset="0"/>
              </a:rPr>
              <a:t>Strategies</a:t>
            </a:r>
            <a:endParaRPr kumimoji="1" lang="zh-TW" altLang="en-US" sz="48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862486-4BB1-4FDC-ADB4-4D5FFC0E7586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2356444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169646" y="139566"/>
            <a:ext cx="53324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4000" dirty="0" smtClean="0"/>
              <a:t>Feature-level Adaptation</a:t>
            </a:r>
            <a:endParaRPr kumimoji="1" lang="zh-TW" altLang="en-US" sz="4000" dirty="0"/>
          </a:p>
        </p:txBody>
      </p:sp>
      <p:sp>
        <p:nvSpPr>
          <p:cNvPr id="5" name="內容版面配置區 2"/>
          <p:cNvSpPr>
            <a:spLocks noGrp="1"/>
          </p:cNvSpPr>
          <p:nvPr>
            <p:ph idx="1"/>
          </p:nvPr>
        </p:nvSpPr>
        <p:spPr>
          <a:xfrm>
            <a:off x="583555" y="967172"/>
            <a:ext cx="11072149" cy="520853"/>
          </a:xfrm>
        </p:spPr>
        <p:txBody>
          <a:bodyPr>
            <a:normAutofit/>
          </a:bodyPr>
          <a:lstStyle/>
          <a:p>
            <a:r>
              <a:rPr lang="en-US" altLang="zh-TW" dirty="0" smtClean="0"/>
              <a:t>Align the feature distributions between the source and target domains</a:t>
            </a:r>
            <a:endParaRPr lang="en-US" altLang="zh-TW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050" y="1607745"/>
            <a:ext cx="9550400" cy="4673600"/>
          </a:xfrm>
          <a:prstGeom prst="rect">
            <a:avLst/>
          </a:prstGeom>
        </p:spPr>
      </p:pic>
      <p:sp>
        <p:nvSpPr>
          <p:cNvPr id="10" name="文字方塊 9"/>
          <p:cNvSpPr txBox="1"/>
          <p:nvPr/>
        </p:nvSpPr>
        <p:spPr>
          <a:xfrm>
            <a:off x="9772649" y="6248135"/>
            <a:ext cx="23389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600" dirty="0" smtClean="0"/>
              <a:t>[Tsai et al. In </a:t>
            </a:r>
            <a:r>
              <a:rPr kumimoji="1" lang="en-US" altLang="zh-TW" sz="1600" i="1" dirty="0" smtClean="0"/>
              <a:t>CVPR</a:t>
            </a:r>
            <a:r>
              <a:rPr kumimoji="1" lang="en-US" altLang="zh-TW" sz="1600" dirty="0" smtClean="0"/>
              <a:t>, 2018.]</a:t>
            </a:r>
            <a:endParaRPr kumimoji="1" lang="zh-TW" altLang="en-US" sz="1600" dirty="0"/>
          </a:p>
        </p:txBody>
      </p:sp>
      <p:sp>
        <p:nvSpPr>
          <p:cNvPr id="6" name="矩形 5"/>
          <p:cNvSpPr/>
          <p:nvPr/>
        </p:nvSpPr>
        <p:spPr>
          <a:xfrm>
            <a:off x="9646920" y="4709160"/>
            <a:ext cx="628650" cy="52578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4350973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169646" y="139566"/>
            <a:ext cx="47027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4000" dirty="0" smtClean="0"/>
              <a:t>Pixel-level Adaptation</a:t>
            </a:r>
            <a:endParaRPr kumimoji="1" lang="zh-TW" altLang="en-US" sz="4000" dirty="0"/>
          </a:p>
        </p:txBody>
      </p:sp>
      <p:sp>
        <p:nvSpPr>
          <p:cNvPr id="5" name="內容版面配置區 2"/>
          <p:cNvSpPr>
            <a:spLocks noGrp="1"/>
          </p:cNvSpPr>
          <p:nvPr>
            <p:ph idx="1"/>
          </p:nvPr>
        </p:nvSpPr>
        <p:spPr>
          <a:xfrm>
            <a:off x="583555" y="967172"/>
            <a:ext cx="11072149" cy="520853"/>
          </a:xfrm>
        </p:spPr>
        <p:txBody>
          <a:bodyPr>
            <a:normAutofit/>
          </a:bodyPr>
          <a:lstStyle/>
          <a:p>
            <a:r>
              <a:rPr lang="en-US" altLang="zh-TW" dirty="0" smtClean="0"/>
              <a:t>Perform data augmentation in the target domain</a:t>
            </a:r>
            <a:endParaRPr lang="en-US" altLang="zh-TW" dirty="0"/>
          </a:p>
        </p:txBody>
      </p:sp>
      <p:sp>
        <p:nvSpPr>
          <p:cNvPr id="10" name="文字方塊 9"/>
          <p:cNvSpPr txBox="1"/>
          <p:nvPr/>
        </p:nvSpPr>
        <p:spPr>
          <a:xfrm>
            <a:off x="8695881" y="6222766"/>
            <a:ext cx="29598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600" dirty="0" smtClean="0"/>
              <a:t>[</a:t>
            </a:r>
            <a:r>
              <a:rPr lang="en-US" altLang="zh-TW" sz="1600" dirty="0" err="1"/>
              <a:t>Shrivastava</a:t>
            </a:r>
            <a:r>
              <a:rPr lang="en-US" altLang="zh-TW" sz="1600" dirty="0"/>
              <a:t> </a:t>
            </a:r>
            <a:r>
              <a:rPr kumimoji="1" lang="en-US" altLang="zh-TW" sz="1600" dirty="0" smtClean="0"/>
              <a:t>et al. In </a:t>
            </a:r>
            <a:r>
              <a:rPr kumimoji="1" lang="en-US" altLang="zh-TW" sz="1600" i="1" dirty="0" smtClean="0"/>
              <a:t>CVPR</a:t>
            </a:r>
            <a:r>
              <a:rPr kumimoji="1" lang="en-US" altLang="zh-TW" sz="1600" dirty="0" smtClean="0"/>
              <a:t>, 2017.]</a:t>
            </a:r>
            <a:endParaRPr kumimoji="1" lang="zh-TW" altLang="en-US" sz="1600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0400" y="1607745"/>
            <a:ext cx="7613650" cy="4095494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3097530" y="4480560"/>
            <a:ext cx="2183130" cy="52578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21086241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169646" y="139566"/>
            <a:ext cx="95397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4000" dirty="0" smtClean="0"/>
              <a:t>Joint Feature-level and Pixel-level Adaptation</a:t>
            </a:r>
            <a:endParaRPr kumimoji="1" lang="zh-TW" altLang="en-US" sz="4000" dirty="0"/>
          </a:p>
        </p:txBody>
      </p:sp>
      <p:sp>
        <p:nvSpPr>
          <p:cNvPr id="10" name="文字方塊 9"/>
          <p:cNvSpPr txBox="1"/>
          <p:nvPr/>
        </p:nvSpPr>
        <p:spPr>
          <a:xfrm>
            <a:off x="8695881" y="6222766"/>
            <a:ext cx="29598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600" dirty="0" smtClean="0"/>
              <a:t>[</a:t>
            </a:r>
            <a:r>
              <a:rPr lang="en-US" altLang="zh-TW" sz="1600" dirty="0" smtClean="0"/>
              <a:t>Hoffman </a:t>
            </a:r>
            <a:r>
              <a:rPr kumimoji="1" lang="en-US" altLang="zh-TW" sz="1600" dirty="0" smtClean="0"/>
              <a:t>et al. In </a:t>
            </a:r>
            <a:r>
              <a:rPr kumimoji="1" lang="en-US" altLang="zh-TW" sz="1600" i="1" dirty="0" smtClean="0"/>
              <a:t>ICML</a:t>
            </a:r>
            <a:r>
              <a:rPr kumimoji="1" lang="en-US" altLang="zh-TW" sz="1600" dirty="0" smtClean="0"/>
              <a:t>, 2018.]</a:t>
            </a:r>
            <a:endParaRPr kumimoji="1" lang="zh-TW" altLang="en-US" sz="1600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029" y="1553909"/>
            <a:ext cx="11379200" cy="39624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7692390" y="3009328"/>
            <a:ext cx="1003491" cy="88830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b="1" dirty="0"/>
          </a:p>
        </p:txBody>
      </p:sp>
      <p:sp>
        <p:nvSpPr>
          <p:cNvPr id="9" name="矩形 8"/>
          <p:cNvSpPr/>
          <p:nvPr/>
        </p:nvSpPr>
        <p:spPr>
          <a:xfrm>
            <a:off x="9639756" y="1618678"/>
            <a:ext cx="1003491" cy="88830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506528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83557" y="2522570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TW" sz="4800" b="1" dirty="0" smtClean="0">
                <a:latin typeface="Arial" charset="0"/>
                <a:ea typeface="Arial" charset="0"/>
                <a:cs typeface="Arial" charset="0"/>
              </a:rPr>
              <a:t>Our Motivation</a:t>
            </a:r>
            <a:endParaRPr kumimoji="1" lang="zh-TW" altLang="en-US" sz="48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862486-4BB1-4FDC-ADB4-4D5FFC0E7586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2348435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169646" y="139566"/>
            <a:ext cx="227017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4000" dirty="0" smtClean="0"/>
              <a:t>Main Idea</a:t>
            </a:r>
            <a:endParaRPr kumimoji="1" lang="zh-TW" altLang="en-US" sz="4000" dirty="0"/>
          </a:p>
        </p:txBody>
      </p:sp>
      <p:sp>
        <p:nvSpPr>
          <p:cNvPr id="5" name="內容版面配置區 2"/>
          <p:cNvSpPr>
            <a:spLocks noGrp="1"/>
          </p:cNvSpPr>
          <p:nvPr>
            <p:ph idx="1"/>
          </p:nvPr>
        </p:nvSpPr>
        <p:spPr>
          <a:xfrm>
            <a:off x="583555" y="1024322"/>
            <a:ext cx="11072149" cy="1021648"/>
          </a:xfrm>
        </p:spPr>
        <p:txBody>
          <a:bodyPr>
            <a:normAutofit/>
          </a:bodyPr>
          <a:lstStyle/>
          <a:p>
            <a:r>
              <a:rPr lang="en-US" altLang="zh-TW" dirty="0" smtClean="0"/>
              <a:t>Images in different domains may have different styles</a:t>
            </a:r>
          </a:p>
          <a:p>
            <a:r>
              <a:rPr lang="en-US" altLang="zh-TW" dirty="0" smtClean="0"/>
              <a:t>Task </a:t>
            </a:r>
            <a:r>
              <a:rPr lang="en-US" altLang="zh-TW" dirty="0" smtClean="0"/>
              <a:t>predictions </a:t>
            </a:r>
            <a:r>
              <a:rPr lang="en-US" altLang="zh-TW" dirty="0" smtClean="0"/>
              <a:t>should be exactly the same</a:t>
            </a:r>
            <a:endParaRPr lang="en-US" altLang="zh-TW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980" y="2331402"/>
            <a:ext cx="10427724" cy="3977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928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4503</TotalTime>
  <Words>305</Words>
  <Application>Microsoft Macintosh PowerPoint</Application>
  <PresentationFormat>寬螢幕</PresentationFormat>
  <Paragraphs>150</Paragraphs>
  <Slides>24</Slides>
  <Notes>2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24</vt:i4>
      </vt:variant>
    </vt:vector>
  </HeadingPairs>
  <TitlesOfParts>
    <vt:vector size="32" baseType="lpstr">
      <vt:lpstr>Calibri</vt:lpstr>
      <vt:lpstr>Calibri Light</vt:lpstr>
      <vt:lpstr>Cambria Math</vt:lpstr>
      <vt:lpstr>Times</vt:lpstr>
      <vt:lpstr>Wingdings</vt:lpstr>
      <vt:lpstr>新細明體</vt:lpstr>
      <vt:lpstr>Arial</vt:lpstr>
      <vt:lpstr>Office 佈景主題</vt:lpstr>
      <vt:lpstr>CrDoCo: Pixel-level Domain Transfer with Cross-Domain Consistency</vt:lpstr>
      <vt:lpstr>PowerPoint 簡報</vt:lpstr>
      <vt:lpstr>PowerPoint 簡報</vt:lpstr>
      <vt:lpstr>Existing Strategies</vt:lpstr>
      <vt:lpstr>PowerPoint 簡報</vt:lpstr>
      <vt:lpstr>PowerPoint 簡報</vt:lpstr>
      <vt:lpstr>PowerPoint 簡報</vt:lpstr>
      <vt:lpstr>Our Motivation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Thanks for listening!</vt:lpstr>
    </vt:vector>
  </TitlesOfParts>
  <Company/>
  <LinksUpToDate>false</LinksUpToDate>
  <SharedDoc>false</SharedDoc>
  <HyperlinksChanged>false</HyperlinksChanged>
  <AppVersion>15.0023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Windows 使用者</dc:creator>
  <cp:lastModifiedBy>Microsoft Office 使用者</cp:lastModifiedBy>
  <cp:revision>259</cp:revision>
  <dcterms:created xsi:type="dcterms:W3CDTF">2018-11-08T09:23:07Z</dcterms:created>
  <dcterms:modified xsi:type="dcterms:W3CDTF">2019-08-19T17:27:28Z</dcterms:modified>
</cp:coreProperties>
</file>